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0"/>
  </p:notesMasterIdLst>
  <p:sldIdLst>
    <p:sldId id="256" r:id="rId2"/>
    <p:sldId id="257" r:id="rId3"/>
    <p:sldId id="268" r:id="rId4"/>
    <p:sldId id="258" r:id="rId5"/>
    <p:sldId id="259" r:id="rId6"/>
    <p:sldId id="260" r:id="rId7"/>
    <p:sldId id="261" r:id="rId8"/>
    <p:sldId id="302" r:id="rId9"/>
    <p:sldId id="364" r:id="rId10"/>
    <p:sldId id="365" r:id="rId11"/>
    <p:sldId id="366" r:id="rId12"/>
    <p:sldId id="367" r:id="rId13"/>
    <p:sldId id="368" r:id="rId14"/>
    <p:sldId id="348" r:id="rId15"/>
    <p:sldId id="349" r:id="rId16"/>
    <p:sldId id="350" r:id="rId17"/>
    <p:sldId id="351" r:id="rId18"/>
    <p:sldId id="352" r:id="rId19"/>
    <p:sldId id="353" r:id="rId20"/>
    <p:sldId id="386" r:id="rId21"/>
    <p:sldId id="369" r:id="rId22"/>
    <p:sldId id="390" r:id="rId23"/>
    <p:sldId id="392" r:id="rId24"/>
    <p:sldId id="393" r:id="rId25"/>
    <p:sldId id="389" r:id="rId26"/>
    <p:sldId id="394" r:id="rId27"/>
    <p:sldId id="395" r:id="rId28"/>
    <p:sldId id="396" r:id="rId29"/>
    <p:sldId id="388" r:id="rId30"/>
    <p:sldId id="397" r:id="rId31"/>
    <p:sldId id="398" r:id="rId32"/>
    <p:sldId id="399" r:id="rId33"/>
    <p:sldId id="391" r:id="rId34"/>
    <p:sldId id="370" r:id="rId35"/>
    <p:sldId id="371" r:id="rId36"/>
    <p:sldId id="372" r:id="rId37"/>
    <p:sldId id="373" r:id="rId38"/>
    <p:sldId id="374" r:id="rId39"/>
    <p:sldId id="273" r:id="rId40"/>
    <p:sldId id="376" r:id="rId41"/>
    <p:sldId id="377" r:id="rId42"/>
    <p:sldId id="379" r:id="rId43"/>
    <p:sldId id="378" r:id="rId44"/>
    <p:sldId id="380" r:id="rId45"/>
    <p:sldId id="381" r:id="rId46"/>
    <p:sldId id="382" r:id="rId47"/>
    <p:sldId id="383" r:id="rId48"/>
    <p:sldId id="384" r:id="rId49"/>
    <p:sldId id="385" r:id="rId50"/>
    <p:sldId id="387" r:id="rId51"/>
    <p:sldId id="360" r:id="rId52"/>
    <p:sldId id="329" r:id="rId53"/>
    <p:sldId id="332" r:id="rId54"/>
    <p:sldId id="335" r:id="rId55"/>
    <p:sldId id="336" r:id="rId56"/>
    <p:sldId id="337" r:id="rId57"/>
    <p:sldId id="338" r:id="rId58"/>
    <p:sldId id="340" r:id="rId59"/>
    <p:sldId id="341" r:id="rId60"/>
    <p:sldId id="342" r:id="rId61"/>
    <p:sldId id="361" r:id="rId62"/>
    <p:sldId id="347" r:id="rId63"/>
    <p:sldId id="346" r:id="rId64"/>
    <p:sldId id="304" r:id="rId65"/>
    <p:sldId id="305" r:id="rId66"/>
    <p:sldId id="306" r:id="rId67"/>
    <p:sldId id="307" r:id="rId68"/>
    <p:sldId id="30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4" d="100"/>
          <a:sy n="94" d="100"/>
        </p:scale>
        <p:origin x="2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C9830-E217-4C94-BA96-112FE2805F0B}" type="datetimeFigureOut">
              <a:rPr lang="de-DE" smtClean="0"/>
              <a:t>06.07.2020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8AC58-62C4-4AF4-8901-DDCEB6C8281D}" type="slidenum">
              <a:rPr lang="de-DE" smtClean="0"/>
              <a:t>‹Nr.›</a:t>
            </a:fld>
            <a:endParaRPr lang="de-DE"/>
          </a:p>
        </p:txBody>
      </p:sp>
    </p:spTree>
    <p:extLst>
      <p:ext uri="{BB962C8B-B14F-4D97-AF65-F5344CB8AC3E}">
        <p14:creationId xmlns:p14="http://schemas.microsoft.com/office/powerpoint/2010/main" val="4213233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123CBBC-EA9C-4747-860E-ACCFC1F10E52}" type="slidenum">
              <a:rPr lang="de-DE" smtClean="0"/>
              <a:pPr/>
              <a:t>31</a:t>
            </a:fld>
            <a:endParaRPr lang="de-DE"/>
          </a:p>
        </p:txBody>
      </p:sp>
    </p:spTree>
    <p:extLst>
      <p:ext uri="{BB962C8B-B14F-4D97-AF65-F5344CB8AC3E}">
        <p14:creationId xmlns:p14="http://schemas.microsoft.com/office/powerpoint/2010/main" val="141391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123CBBC-EA9C-4747-860E-ACCFC1F10E52}" type="slidenum">
              <a:rPr lang="de-DE" smtClean="0"/>
              <a:pPr/>
              <a:t>60</a:t>
            </a:fld>
            <a:endParaRPr lang="de-DE"/>
          </a:p>
        </p:txBody>
      </p:sp>
    </p:spTree>
    <p:extLst>
      <p:ext uri="{BB962C8B-B14F-4D97-AF65-F5344CB8AC3E}">
        <p14:creationId xmlns:p14="http://schemas.microsoft.com/office/powerpoint/2010/main" val="128870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kumente und Einstellungen\FSC\Eigene Dateien\Lehrgänge\IMG_6430.jpg">
            <a:extLst>
              <a:ext uri="{FF2B5EF4-FFF2-40B4-BE49-F238E27FC236}">
                <a16:creationId xmlns:a16="http://schemas.microsoft.com/office/drawing/2014/main" id="{6CEB467F-7A1D-4EA4-9D16-9971B32A4E7C}"/>
              </a:ext>
            </a:extLst>
          </p:cNvPr>
          <p:cNvPicPr>
            <a:picLocks noChangeAspect="1" noChangeArrowheads="1"/>
          </p:cNvPicPr>
          <p:nvPr/>
        </p:nvPicPr>
        <p:blipFill>
          <a:blip r:embed="rId2" cstate="print"/>
          <a:srcRect/>
          <a:stretch>
            <a:fillRect/>
          </a:stretch>
        </p:blipFill>
        <p:spPr bwMode="auto">
          <a:xfrm>
            <a:off x="971599" y="548679"/>
            <a:ext cx="8424327" cy="6178691"/>
          </a:xfrm>
          <a:prstGeom prst="rect">
            <a:avLst/>
          </a:prstGeom>
          <a:noFill/>
        </p:spPr>
      </p:pic>
      <p:sp>
        <p:nvSpPr>
          <p:cNvPr id="2" name="Titel 1">
            <a:extLst>
              <a:ext uri="{FF2B5EF4-FFF2-40B4-BE49-F238E27FC236}">
                <a16:creationId xmlns:a16="http://schemas.microsoft.com/office/drawing/2014/main" id="{3A017CE7-9BB1-4C42-AF5A-10F23D99C910}"/>
              </a:ext>
            </a:extLst>
          </p:cNvPr>
          <p:cNvSpPr>
            <a:spLocks noGrp="1"/>
          </p:cNvSpPr>
          <p:nvPr>
            <p:ph type="ctrTitle"/>
          </p:nvPr>
        </p:nvSpPr>
        <p:spPr/>
        <p:txBody>
          <a:bodyPr/>
          <a:lstStyle/>
          <a:p>
            <a:pPr algn="ctr"/>
            <a:r>
              <a:rPr lang="de-DE" dirty="0"/>
              <a:t>Füße als Spiegel der Seele I</a:t>
            </a:r>
          </a:p>
        </p:txBody>
      </p:sp>
      <p:sp>
        <p:nvSpPr>
          <p:cNvPr id="3" name="Untertitel 2">
            <a:extLst>
              <a:ext uri="{FF2B5EF4-FFF2-40B4-BE49-F238E27FC236}">
                <a16:creationId xmlns:a16="http://schemas.microsoft.com/office/drawing/2014/main" id="{B5F49D0C-41D6-4C4E-A461-6D444503765F}"/>
              </a:ext>
            </a:extLst>
          </p:cNvPr>
          <p:cNvSpPr>
            <a:spLocks noGrp="1"/>
          </p:cNvSpPr>
          <p:nvPr>
            <p:ph type="subTitle" idx="1"/>
          </p:nvPr>
        </p:nvSpPr>
        <p:spPr/>
        <p:txBody>
          <a:bodyPr>
            <a:normAutofit/>
          </a:bodyPr>
          <a:lstStyle/>
          <a:p>
            <a:pPr algn="ctr"/>
            <a:r>
              <a:rPr lang="de-DE" sz="2400" b="1" dirty="0">
                <a:solidFill>
                  <a:srgbClr val="92D050"/>
                </a:solidFill>
              </a:rPr>
              <a:t>Was Füße alles erzählen über dich und deine Mitmenschen erzählen können</a:t>
            </a:r>
          </a:p>
        </p:txBody>
      </p:sp>
    </p:spTree>
    <p:extLst>
      <p:ext uri="{BB962C8B-B14F-4D97-AF65-F5344CB8AC3E}">
        <p14:creationId xmlns:p14="http://schemas.microsoft.com/office/powerpoint/2010/main" val="213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kumente und Einstellungen\FSC\Eigene Dateien\Lehrgänge\FRZ-Karte, 28.08.10, alle Ebenen  Kopie.jpg">
            <a:extLst>
              <a:ext uri="{FF2B5EF4-FFF2-40B4-BE49-F238E27FC236}">
                <a16:creationId xmlns:a16="http://schemas.microsoft.com/office/drawing/2014/main" id="{9F66B176-701E-4AD3-8A19-73C234F4C4DF}"/>
              </a:ext>
            </a:extLst>
          </p:cNvPr>
          <p:cNvPicPr>
            <a:picLocks noChangeAspect="1" noChangeArrowheads="1"/>
          </p:cNvPicPr>
          <p:nvPr/>
        </p:nvPicPr>
        <p:blipFill>
          <a:blip r:embed="rId2" cstate="print"/>
          <a:srcRect/>
          <a:stretch>
            <a:fillRect/>
          </a:stretch>
        </p:blipFill>
        <p:spPr bwMode="auto">
          <a:xfrm>
            <a:off x="2339752" y="188640"/>
            <a:ext cx="4683513" cy="6624000"/>
          </a:xfrm>
          <a:prstGeom prst="rect">
            <a:avLst/>
          </a:prstGeom>
          <a:noFill/>
        </p:spPr>
      </p:pic>
    </p:spTree>
    <p:extLst>
      <p:ext uri="{BB962C8B-B14F-4D97-AF65-F5344CB8AC3E}">
        <p14:creationId xmlns:p14="http://schemas.microsoft.com/office/powerpoint/2010/main" val="36035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F2CCC4B-21B5-4E42-950F-01A88D7F72CF}"/>
              </a:ext>
            </a:extLst>
          </p:cNvPr>
          <p:cNvPicPr>
            <a:picLocks noChangeAspect="1"/>
          </p:cNvPicPr>
          <p:nvPr/>
        </p:nvPicPr>
        <p:blipFill rotWithShape="1">
          <a:blip r:embed="rId2"/>
          <a:srcRect l="6041" t="14073" r="6539" b="13709"/>
          <a:stretch/>
        </p:blipFill>
        <p:spPr>
          <a:xfrm>
            <a:off x="2960105" y="1138335"/>
            <a:ext cx="4894838" cy="5551714"/>
          </a:xfrm>
          <a:prstGeom prst="rect">
            <a:avLst/>
          </a:prstGeom>
        </p:spPr>
      </p:pic>
      <p:sp>
        <p:nvSpPr>
          <p:cNvPr id="8" name="Titel 7">
            <a:extLst>
              <a:ext uri="{FF2B5EF4-FFF2-40B4-BE49-F238E27FC236}">
                <a16:creationId xmlns:a16="http://schemas.microsoft.com/office/drawing/2014/main" id="{79EE0457-485C-43C6-B713-20D6E695E830}"/>
              </a:ext>
            </a:extLst>
          </p:cNvPr>
          <p:cNvSpPr>
            <a:spLocks noGrp="1"/>
          </p:cNvSpPr>
          <p:nvPr>
            <p:ph type="title"/>
          </p:nvPr>
        </p:nvSpPr>
        <p:spPr/>
        <p:txBody>
          <a:bodyPr/>
          <a:lstStyle/>
          <a:p>
            <a:r>
              <a:rPr lang="de-DE" dirty="0"/>
              <a:t>Bildhafte Darstellung des Menschen in den Füßen</a:t>
            </a:r>
          </a:p>
        </p:txBody>
      </p:sp>
      <p:sp>
        <p:nvSpPr>
          <p:cNvPr id="9" name="Inhaltsplatzhalter 8">
            <a:extLst>
              <a:ext uri="{FF2B5EF4-FFF2-40B4-BE49-F238E27FC236}">
                <a16:creationId xmlns:a16="http://schemas.microsoft.com/office/drawing/2014/main" id="{C4BE2BDF-33B5-494D-9167-4072F4397514}"/>
              </a:ext>
            </a:extLst>
          </p:cNvPr>
          <p:cNvSpPr>
            <a:spLocks noGrp="1"/>
          </p:cNvSpPr>
          <p:nvPr>
            <p:ph sz="half" idx="1"/>
          </p:nvPr>
        </p:nvSpPr>
        <p:spPr>
          <a:xfrm>
            <a:off x="677334" y="2160589"/>
            <a:ext cx="4184035" cy="4352178"/>
          </a:xfrm>
        </p:spPr>
        <p:txBody>
          <a:bodyPr>
            <a:normAutofit lnSpcReduction="10000"/>
          </a:bodyPr>
          <a:lstStyle/>
          <a:p>
            <a:endParaRPr lang="de-DE" dirty="0"/>
          </a:p>
          <a:p>
            <a:endParaRPr lang="de-DE" dirty="0"/>
          </a:p>
          <a:p>
            <a:endParaRPr lang="de-DE" dirty="0"/>
          </a:p>
          <a:p>
            <a:endParaRPr lang="de-DE" dirty="0"/>
          </a:p>
          <a:p>
            <a:r>
              <a:rPr lang="de-DE" sz="1200" dirty="0"/>
              <a:t>Teil I</a:t>
            </a:r>
          </a:p>
          <a:p>
            <a:r>
              <a:rPr lang="de-DE" sz="1200" dirty="0"/>
              <a:t>Zehen bis Zehengrundgelenk</a:t>
            </a:r>
          </a:p>
          <a:p>
            <a:r>
              <a:rPr lang="de-DE" sz="1200" dirty="0"/>
              <a:t>Teil 2</a:t>
            </a:r>
          </a:p>
          <a:p>
            <a:r>
              <a:rPr lang="de-DE" sz="1200" dirty="0"/>
              <a:t>Fußballen</a:t>
            </a:r>
          </a:p>
          <a:p>
            <a:r>
              <a:rPr lang="de-DE" sz="1200" dirty="0"/>
              <a:t>Teil 3</a:t>
            </a:r>
          </a:p>
          <a:p>
            <a:r>
              <a:rPr lang="de-DE" sz="1200" dirty="0"/>
              <a:t>Fußgewölbe</a:t>
            </a:r>
          </a:p>
          <a:p>
            <a:r>
              <a:rPr lang="de-DE" sz="1200" dirty="0"/>
              <a:t>Teil 4</a:t>
            </a:r>
          </a:p>
          <a:p>
            <a:r>
              <a:rPr lang="de-DE" sz="1200" dirty="0"/>
              <a:t>Ferse</a:t>
            </a:r>
          </a:p>
          <a:p>
            <a:endParaRPr lang="de-DE" dirty="0"/>
          </a:p>
          <a:p>
            <a:endParaRPr lang="de-DE" dirty="0"/>
          </a:p>
        </p:txBody>
      </p:sp>
      <p:sp>
        <p:nvSpPr>
          <p:cNvPr id="10" name="Inhaltsplatzhalter 9">
            <a:extLst>
              <a:ext uri="{FF2B5EF4-FFF2-40B4-BE49-F238E27FC236}">
                <a16:creationId xmlns:a16="http://schemas.microsoft.com/office/drawing/2014/main" id="{F156A6EF-08E8-4119-AC9E-89A7CE924B74}"/>
              </a:ext>
            </a:extLst>
          </p:cNvPr>
          <p:cNvSpPr>
            <a:spLocks noGrp="1"/>
          </p:cNvSpPr>
          <p:nvPr>
            <p:ph sz="half" idx="2"/>
          </p:nvPr>
        </p:nvSpPr>
        <p:spPr>
          <a:xfrm>
            <a:off x="5089970" y="2160589"/>
            <a:ext cx="5584250" cy="4352178"/>
          </a:xfrm>
        </p:spPr>
        <p:txBody>
          <a:bodyPr>
            <a:normAutofit lnSpcReduction="10000"/>
          </a:bodyPr>
          <a:lstStyle/>
          <a:p>
            <a:pPr algn="r"/>
            <a:endParaRPr lang="de-DE" dirty="0"/>
          </a:p>
          <a:p>
            <a:pPr algn="r"/>
            <a:endParaRPr lang="de-DE" dirty="0"/>
          </a:p>
          <a:p>
            <a:pPr algn="r"/>
            <a:endParaRPr lang="de-DE" dirty="0"/>
          </a:p>
          <a:p>
            <a:pPr algn="r"/>
            <a:endParaRPr lang="de-DE" dirty="0"/>
          </a:p>
          <a:p>
            <a:pPr algn="r"/>
            <a:r>
              <a:rPr lang="de-DE" sz="1200" dirty="0"/>
              <a:t>Teil 1</a:t>
            </a:r>
          </a:p>
          <a:p>
            <a:pPr algn="r"/>
            <a:r>
              <a:rPr lang="de-DE" sz="1200" dirty="0"/>
              <a:t>Alles was Kopf, Hals, Nacken betrifft</a:t>
            </a:r>
          </a:p>
          <a:p>
            <a:pPr algn="r"/>
            <a:r>
              <a:rPr lang="de-DE" sz="1200" dirty="0"/>
              <a:t>Teil 2</a:t>
            </a:r>
          </a:p>
          <a:p>
            <a:pPr algn="r"/>
            <a:r>
              <a:rPr lang="de-DE" sz="1200" dirty="0"/>
              <a:t>Der Brustkorb und seine Organe</a:t>
            </a:r>
          </a:p>
          <a:p>
            <a:pPr algn="r"/>
            <a:r>
              <a:rPr lang="de-DE" sz="1200" dirty="0"/>
              <a:t>Teil 3</a:t>
            </a:r>
          </a:p>
          <a:p>
            <a:pPr algn="r"/>
            <a:r>
              <a:rPr lang="de-DE" sz="1200" dirty="0"/>
              <a:t>Der Bauchraum und seine Organe</a:t>
            </a:r>
          </a:p>
          <a:p>
            <a:pPr algn="r"/>
            <a:r>
              <a:rPr lang="de-DE" sz="1200" dirty="0"/>
              <a:t>Teil 4</a:t>
            </a:r>
          </a:p>
          <a:p>
            <a:pPr algn="r"/>
            <a:r>
              <a:rPr lang="de-DE" sz="1200" dirty="0"/>
              <a:t>Der Unterleib und seine Organe,</a:t>
            </a:r>
          </a:p>
          <a:p>
            <a:pPr algn="r"/>
            <a:r>
              <a:rPr lang="de-DE" sz="1200" dirty="0"/>
              <a:t>Das Becken und die Beine</a:t>
            </a:r>
          </a:p>
        </p:txBody>
      </p:sp>
    </p:spTree>
    <p:extLst>
      <p:ext uri="{BB962C8B-B14F-4D97-AF65-F5344CB8AC3E}">
        <p14:creationId xmlns:p14="http://schemas.microsoft.com/office/powerpoint/2010/main" val="16991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B0EC-BBBF-4731-A5D4-D468B57146DA}"/>
              </a:ext>
            </a:extLst>
          </p:cNvPr>
          <p:cNvSpPr>
            <a:spLocks noGrp="1"/>
          </p:cNvSpPr>
          <p:nvPr>
            <p:ph type="title"/>
          </p:nvPr>
        </p:nvSpPr>
        <p:spPr/>
        <p:txBody>
          <a:bodyPr/>
          <a:lstStyle/>
          <a:p>
            <a:r>
              <a:rPr lang="de-DE" dirty="0"/>
              <a:t>Füße „lesen“ geht ganz leicht durch:</a:t>
            </a:r>
          </a:p>
        </p:txBody>
      </p:sp>
      <p:sp>
        <p:nvSpPr>
          <p:cNvPr id="3" name="Inhaltsplatzhalter 2">
            <a:extLst>
              <a:ext uri="{FF2B5EF4-FFF2-40B4-BE49-F238E27FC236}">
                <a16:creationId xmlns:a16="http://schemas.microsoft.com/office/drawing/2014/main" id="{E736FA94-2DCC-4E00-9BEA-3EB8EAAE84F4}"/>
              </a:ext>
            </a:extLst>
          </p:cNvPr>
          <p:cNvSpPr>
            <a:spLocks noGrp="1"/>
          </p:cNvSpPr>
          <p:nvPr>
            <p:ph idx="1"/>
          </p:nvPr>
        </p:nvSpPr>
        <p:spPr/>
        <p:txBody>
          <a:bodyPr/>
          <a:lstStyle/>
          <a:p>
            <a:r>
              <a:rPr lang="de-DE" dirty="0"/>
              <a:t>Etwas das wir alle kennen, </a:t>
            </a:r>
          </a:p>
          <a:p>
            <a:r>
              <a:rPr lang="de-DE" dirty="0"/>
              <a:t>Den 4 Elementen: </a:t>
            </a:r>
          </a:p>
          <a:p>
            <a:r>
              <a:rPr lang="de-DE" dirty="0"/>
              <a:t>Die uns umgeben The </a:t>
            </a:r>
            <a:r>
              <a:rPr lang="de-DE" dirty="0" err="1"/>
              <a:t>around</a:t>
            </a:r>
            <a:r>
              <a:rPr lang="de-DE" dirty="0"/>
              <a:t> </a:t>
            </a:r>
            <a:r>
              <a:rPr lang="de-DE" dirty="0" err="1"/>
              <a:t>with</a:t>
            </a:r>
            <a:r>
              <a:rPr lang="de-DE" dirty="0"/>
              <a:t> </a:t>
            </a:r>
            <a:r>
              <a:rPr lang="de-DE" dirty="0" err="1"/>
              <a:t>us</a:t>
            </a:r>
            <a:r>
              <a:rPr lang="de-DE" dirty="0"/>
              <a:t> </a:t>
            </a:r>
          </a:p>
          <a:p>
            <a:r>
              <a:rPr lang="de-DE" dirty="0"/>
              <a:t>Und die auch in uns wirken and in </a:t>
            </a:r>
            <a:r>
              <a:rPr lang="de-DE" dirty="0" err="1"/>
              <a:t>us</a:t>
            </a:r>
            <a:endParaRPr lang="de-DE" dirty="0"/>
          </a:p>
          <a:p>
            <a:r>
              <a:rPr lang="de-DE" dirty="0"/>
              <a:t>Feuer </a:t>
            </a:r>
            <a:r>
              <a:rPr lang="de-DE" dirty="0" err="1"/>
              <a:t>Fire</a:t>
            </a:r>
            <a:endParaRPr lang="de-DE" dirty="0"/>
          </a:p>
          <a:p>
            <a:r>
              <a:rPr lang="de-DE" dirty="0"/>
              <a:t>Wasser </a:t>
            </a:r>
            <a:r>
              <a:rPr lang="de-DE" dirty="0" err="1"/>
              <a:t>Water</a:t>
            </a:r>
            <a:endParaRPr lang="de-DE" dirty="0"/>
          </a:p>
          <a:p>
            <a:r>
              <a:rPr lang="de-DE" dirty="0"/>
              <a:t>Luft </a:t>
            </a:r>
            <a:r>
              <a:rPr lang="de-DE" dirty="0" err="1"/>
              <a:t>Aer</a:t>
            </a:r>
            <a:endParaRPr lang="de-DE" dirty="0"/>
          </a:p>
          <a:p>
            <a:r>
              <a:rPr lang="de-DE" dirty="0"/>
              <a:t>Erde Earth</a:t>
            </a:r>
          </a:p>
          <a:p>
            <a:r>
              <a:rPr lang="de-DE" dirty="0"/>
              <a:t>Und so ist auch die 4 Zonen in unserem Fuß ein Spiegel der Elemente</a:t>
            </a:r>
          </a:p>
        </p:txBody>
      </p:sp>
    </p:spTree>
    <p:extLst>
      <p:ext uri="{BB962C8B-B14F-4D97-AF65-F5344CB8AC3E}">
        <p14:creationId xmlns:p14="http://schemas.microsoft.com/office/powerpoint/2010/main" val="274394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83078-8306-4E12-A514-A1C1649C7AA1}"/>
              </a:ext>
            </a:extLst>
          </p:cNvPr>
          <p:cNvSpPr>
            <a:spLocks noGrp="1"/>
          </p:cNvSpPr>
          <p:nvPr>
            <p:ph type="title"/>
          </p:nvPr>
        </p:nvSpPr>
        <p:spPr/>
        <p:txBody>
          <a:bodyPr/>
          <a:lstStyle/>
          <a:p>
            <a:r>
              <a:rPr lang="de-DE" dirty="0"/>
              <a:t>Die Elemente im Fuß</a:t>
            </a:r>
          </a:p>
        </p:txBody>
      </p:sp>
      <p:sp>
        <p:nvSpPr>
          <p:cNvPr id="5" name="Inhaltsplatzhalter 4">
            <a:extLst>
              <a:ext uri="{FF2B5EF4-FFF2-40B4-BE49-F238E27FC236}">
                <a16:creationId xmlns:a16="http://schemas.microsoft.com/office/drawing/2014/main" id="{FDD8F140-A5B6-468F-AE85-DEF0E1D59350}"/>
              </a:ext>
            </a:extLst>
          </p:cNvPr>
          <p:cNvSpPr>
            <a:spLocks noGrp="1"/>
          </p:cNvSpPr>
          <p:nvPr>
            <p:ph idx="1"/>
          </p:nvPr>
        </p:nvSpPr>
        <p:spPr/>
        <p:txBody>
          <a:bodyPr/>
          <a:lstStyle/>
          <a:p>
            <a:r>
              <a:rPr lang="de-DE" dirty="0"/>
              <a:t>Luft  Air</a:t>
            </a:r>
          </a:p>
          <a:p>
            <a:pPr marL="0" indent="0">
              <a:buNone/>
            </a:pPr>
            <a:endParaRPr lang="de-DE" dirty="0"/>
          </a:p>
          <a:p>
            <a:r>
              <a:rPr lang="de-DE" dirty="0"/>
              <a:t>Feuer </a:t>
            </a:r>
            <a:r>
              <a:rPr lang="de-DE" dirty="0" err="1"/>
              <a:t>Fire</a:t>
            </a:r>
            <a:r>
              <a:rPr lang="de-DE" dirty="0"/>
              <a:t> </a:t>
            </a:r>
          </a:p>
          <a:p>
            <a:endParaRPr lang="de-DE" dirty="0"/>
          </a:p>
          <a:p>
            <a:endParaRPr lang="de-DE" dirty="0"/>
          </a:p>
          <a:p>
            <a:r>
              <a:rPr lang="de-DE" dirty="0"/>
              <a:t>Wasser </a:t>
            </a:r>
            <a:r>
              <a:rPr lang="de-DE" dirty="0" err="1"/>
              <a:t>Water</a:t>
            </a:r>
            <a:r>
              <a:rPr lang="de-DE" dirty="0"/>
              <a:t> </a:t>
            </a:r>
          </a:p>
          <a:p>
            <a:endParaRPr lang="de-DE" dirty="0"/>
          </a:p>
          <a:p>
            <a:endParaRPr lang="de-DE" dirty="0"/>
          </a:p>
          <a:p>
            <a:r>
              <a:rPr lang="de-DE" dirty="0"/>
              <a:t>Erde Earth</a:t>
            </a:r>
          </a:p>
          <a:p>
            <a:endParaRPr lang="de-DE" dirty="0"/>
          </a:p>
          <a:p>
            <a:endParaRPr lang="de-DE" dirty="0"/>
          </a:p>
          <a:p>
            <a:pPr marL="0" indent="0">
              <a:buNone/>
            </a:pPr>
            <a:endParaRPr lang="de-DE" dirty="0"/>
          </a:p>
          <a:p>
            <a:endParaRPr lang="de-DE" dirty="0"/>
          </a:p>
        </p:txBody>
      </p:sp>
      <p:pic>
        <p:nvPicPr>
          <p:cNvPr id="6" name="Inhaltsplatzhalter 3">
            <a:extLst>
              <a:ext uri="{FF2B5EF4-FFF2-40B4-BE49-F238E27FC236}">
                <a16:creationId xmlns:a16="http://schemas.microsoft.com/office/drawing/2014/main" id="{1B843AB8-D4AD-4AA7-B4F1-7D3A46D5D50C}"/>
              </a:ext>
            </a:extLst>
          </p:cNvPr>
          <p:cNvPicPr>
            <a:picLocks noChangeAspect="1"/>
          </p:cNvPicPr>
          <p:nvPr/>
        </p:nvPicPr>
        <p:blipFill rotWithShape="1">
          <a:blip r:embed="rId2"/>
          <a:srcRect l="20222" t="26316" r="21754" b="33208"/>
          <a:stretch/>
        </p:blipFill>
        <p:spPr>
          <a:xfrm>
            <a:off x="2995110" y="1389224"/>
            <a:ext cx="5262465" cy="5040000"/>
          </a:xfrm>
          <a:prstGeom prst="rect">
            <a:avLst/>
          </a:prstGeom>
        </p:spPr>
      </p:pic>
      <p:cxnSp>
        <p:nvCxnSpPr>
          <p:cNvPr id="8" name="Gerader Verbinder 7">
            <a:extLst>
              <a:ext uri="{FF2B5EF4-FFF2-40B4-BE49-F238E27FC236}">
                <a16:creationId xmlns:a16="http://schemas.microsoft.com/office/drawing/2014/main" id="{31974866-44E8-4A0D-9B65-9FD5F0F1A5FF}"/>
              </a:ext>
            </a:extLst>
          </p:cNvPr>
          <p:cNvCxnSpPr>
            <a:cxnSpLocks/>
          </p:cNvCxnSpPr>
          <p:nvPr/>
        </p:nvCxnSpPr>
        <p:spPr>
          <a:xfrm>
            <a:off x="793101" y="2668555"/>
            <a:ext cx="74644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03A30C1-7CA4-41E5-89ED-B3A087C3391D}"/>
              </a:ext>
            </a:extLst>
          </p:cNvPr>
          <p:cNvCxnSpPr>
            <a:cxnSpLocks/>
          </p:cNvCxnSpPr>
          <p:nvPr/>
        </p:nvCxnSpPr>
        <p:spPr>
          <a:xfrm>
            <a:off x="793101" y="3536303"/>
            <a:ext cx="74644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74456E61-1925-4FCF-9016-DE3B535D86CA}"/>
              </a:ext>
            </a:extLst>
          </p:cNvPr>
          <p:cNvCxnSpPr>
            <a:cxnSpLocks/>
          </p:cNvCxnSpPr>
          <p:nvPr/>
        </p:nvCxnSpPr>
        <p:spPr>
          <a:xfrm>
            <a:off x="793101" y="4627984"/>
            <a:ext cx="746447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9237213-310A-42C8-A730-0D0881597CE9}"/>
              </a:ext>
            </a:extLst>
          </p:cNvPr>
          <p:cNvCxnSpPr>
            <a:cxnSpLocks/>
          </p:cNvCxnSpPr>
          <p:nvPr/>
        </p:nvCxnSpPr>
        <p:spPr>
          <a:xfrm>
            <a:off x="677334" y="5896948"/>
            <a:ext cx="758024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0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Zehenbereich</a:t>
            </a:r>
          </a:p>
        </p:txBody>
      </p:sp>
      <p:sp>
        <p:nvSpPr>
          <p:cNvPr id="3" name="Inhaltsplatzhalter 2"/>
          <p:cNvSpPr>
            <a:spLocks noGrp="1"/>
          </p:cNvSpPr>
          <p:nvPr>
            <p:ph idx="1"/>
          </p:nvPr>
        </p:nvSpPr>
        <p:spPr/>
        <p:txBody>
          <a:bodyPr/>
          <a:lstStyle/>
          <a:p>
            <a:endParaRPr lang="de-DE" dirty="0"/>
          </a:p>
          <a:p>
            <a:r>
              <a:rPr lang="de-DE" dirty="0"/>
              <a:t>Element Luft</a:t>
            </a:r>
          </a:p>
          <a:p>
            <a:r>
              <a:rPr lang="de-DE" dirty="0">
                <a:solidFill>
                  <a:schemeClr val="accent6">
                    <a:lumMod val="75000"/>
                  </a:schemeClr>
                </a:solidFill>
              </a:rPr>
              <a:t>Farbe hell an den Zehenballen leicht rosa-rot</a:t>
            </a:r>
          </a:p>
          <a:p>
            <a:r>
              <a:rPr lang="de-DE" b="1" dirty="0"/>
              <a:t>Der kühlste Teil, </a:t>
            </a:r>
          </a:p>
          <a:p>
            <a:r>
              <a:rPr lang="de-DE" dirty="0"/>
              <a:t>beweglich, flexibel</a:t>
            </a:r>
          </a:p>
          <a:p>
            <a:r>
              <a:rPr lang="de-DE" dirty="0"/>
              <a:t>Gleichmäßig abfallend</a:t>
            </a:r>
          </a:p>
          <a:p>
            <a:r>
              <a:rPr lang="de-DE" dirty="0"/>
              <a:t>Bereich denken</a:t>
            </a:r>
          </a:p>
          <a:p>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Ballenbereich</a:t>
            </a:r>
          </a:p>
        </p:txBody>
      </p:sp>
      <p:sp>
        <p:nvSpPr>
          <p:cNvPr id="3" name="Inhaltsplatzhalter 2"/>
          <p:cNvSpPr>
            <a:spLocks noGrp="1"/>
          </p:cNvSpPr>
          <p:nvPr>
            <p:ph idx="1"/>
          </p:nvPr>
        </p:nvSpPr>
        <p:spPr/>
        <p:txBody>
          <a:bodyPr/>
          <a:lstStyle/>
          <a:p>
            <a:endParaRPr lang="de-DE" dirty="0"/>
          </a:p>
          <a:p>
            <a:r>
              <a:rPr lang="de-DE" dirty="0"/>
              <a:t>Element Feuer</a:t>
            </a:r>
          </a:p>
          <a:p>
            <a:r>
              <a:rPr lang="de-DE" dirty="0">
                <a:solidFill>
                  <a:srgbClr val="FF0000"/>
                </a:solidFill>
              </a:rPr>
              <a:t>Farbe rot</a:t>
            </a:r>
          </a:p>
          <a:p>
            <a:r>
              <a:rPr lang="de-DE" dirty="0"/>
              <a:t>Festes Gewebe </a:t>
            </a:r>
          </a:p>
          <a:p>
            <a:r>
              <a:rPr lang="de-DE" b="1" dirty="0"/>
              <a:t>Der wärmste Teil</a:t>
            </a:r>
          </a:p>
          <a:p>
            <a:r>
              <a:rPr lang="de-DE" dirty="0"/>
              <a:t>Bereich Dynamik, Umsetzung, Handel</a:t>
            </a:r>
          </a:p>
          <a:p>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3. Fußgewölbe</a:t>
            </a:r>
          </a:p>
        </p:txBody>
      </p:sp>
      <p:sp>
        <p:nvSpPr>
          <p:cNvPr id="3" name="Inhaltsplatzhalter 2"/>
          <p:cNvSpPr>
            <a:spLocks noGrp="1"/>
          </p:cNvSpPr>
          <p:nvPr>
            <p:ph idx="1"/>
          </p:nvPr>
        </p:nvSpPr>
        <p:spPr/>
        <p:txBody>
          <a:bodyPr/>
          <a:lstStyle/>
          <a:p>
            <a:r>
              <a:rPr lang="de-DE" dirty="0"/>
              <a:t>Element Wasser</a:t>
            </a:r>
          </a:p>
          <a:p>
            <a:r>
              <a:rPr lang="de-DE" dirty="0">
                <a:solidFill>
                  <a:schemeClr val="accent5">
                    <a:lumMod val="75000"/>
                  </a:schemeClr>
                </a:solidFill>
              </a:rPr>
              <a:t>Farbe hell</a:t>
            </a:r>
          </a:p>
          <a:p>
            <a:r>
              <a:rPr lang="de-DE" b="1" dirty="0"/>
              <a:t>Der feuchteste Teil</a:t>
            </a:r>
          </a:p>
          <a:p>
            <a:r>
              <a:rPr lang="de-DE" dirty="0"/>
              <a:t>Gewebe hell, weich</a:t>
            </a:r>
          </a:p>
          <a:p>
            <a:r>
              <a:rPr lang="de-DE" dirty="0"/>
              <a:t>Tiefer liegend, Rand etwas höher rötlich braun</a:t>
            </a:r>
          </a:p>
          <a:p>
            <a:r>
              <a:rPr lang="de-DE" dirty="0"/>
              <a:t>Bereich der Gefühle des Unterbewusstseins und des Instinktes </a:t>
            </a:r>
          </a:p>
          <a:p>
            <a:endParaRPr lang="de-D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Ferse</a:t>
            </a:r>
          </a:p>
        </p:txBody>
      </p:sp>
      <p:sp>
        <p:nvSpPr>
          <p:cNvPr id="3" name="Inhaltsplatzhalter 2"/>
          <p:cNvSpPr>
            <a:spLocks noGrp="1"/>
          </p:cNvSpPr>
          <p:nvPr>
            <p:ph idx="1"/>
          </p:nvPr>
        </p:nvSpPr>
        <p:spPr/>
        <p:txBody>
          <a:bodyPr/>
          <a:lstStyle/>
          <a:p>
            <a:r>
              <a:rPr lang="de-DE" dirty="0"/>
              <a:t>Element Erde</a:t>
            </a:r>
          </a:p>
          <a:p>
            <a:r>
              <a:rPr lang="de-DE" dirty="0">
                <a:solidFill>
                  <a:srgbClr val="C00000"/>
                </a:solidFill>
              </a:rPr>
              <a:t>Farbe rötlichbraun eher braun</a:t>
            </a:r>
          </a:p>
          <a:p>
            <a:r>
              <a:rPr lang="de-DE" b="1" dirty="0"/>
              <a:t>Der trockenste Teil</a:t>
            </a:r>
          </a:p>
          <a:p>
            <a:r>
              <a:rPr lang="de-DE" dirty="0"/>
              <a:t>Gewebe fest</a:t>
            </a:r>
          </a:p>
          <a:p>
            <a:r>
              <a:rPr lang="de-DE" dirty="0"/>
              <a:t>Sollte hervortreten</a:t>
            </a:r>
          </a:p>
          <a:p>
            <a:r>
              <a:rPr lang="de-DE" dirty="0"/>
              <a:t>Bereich von Instinkt, Sinnlichkeit, Sexualität, Häuslichkeit, Gemütlichkeit</a:t>
            </a:r>
          </a:p>
          <a:p>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Füße lesen mit:</a:t>
            </a:r>
          </a:p>
        </p:txBody>
      </p:sp>
      <p:pic>
        <p:nvPicPr>
          <p:cNvPr id="32770" name="Picture 2" descr="C:\Dokumente und Einstellungen\FSC\Eigene Dateien\Lehrgänge\Kursinhalte\Füße lesen\Füße lesen\images.jpeg"/>
          <p:cNvPicPr>
            <a:picLocks noGrp="1" noChangeAspect="1" noChangeArrowheads="1"/>
          </p:cNvPicPr>
          <p:nvPr>
            <p:ph idx="1"/>
          </p:nvPr>
        </p:nvPicPr>
        <p:blipFill>
          <a:blip r:embed="rId2" cstate="print"/>
          <a:srcRect/>
          <a:stretch>
            <a:fillRect/>
          </a:stretch>
        </p:blipFill>
        <p:spPr bwMode="auto">
          <a:xfrm>
            <a:off x="2063553" y="1196753"/>
            <a:ext cx="2752725" cy="1666875"/>
          </a:xfrm>
          <a:prstGeom prst="rect">
            <a:avLst/>
          </a:prstGeom>
          <a:noFill/>
        </p:spPr>
      </p:pic>
      <p:sp>
        <p:nvSpPr>
          <p:cNvPr id="5" name="Textfeld 4"/>
          <p:cNvSpPr txBox="1"/>
          <p:nvPr/>
        </p:nvSpPr>
        <p:spPr>
          <a:xfrm>
            <a:off x="2135560" y="1401733"/>
            <a:ext cx="8208912" cy="8525411"/>
          </a:xfrm>
          <a:prstGeom prst="rect">
            <a:avLst/>
          </a:prstGeom>
          <a:noFill/>
        </p:spPr>
        <p:txBody>
          <a:bodyPr wrap="square" rtlCol="0">
            <a:spAutoFit/>
          </a:bodyPr>
          <a:lstStyle/>
          <a:p>
            <a:r>
              <a:rPr lang="de-DE" dirty="0"/>
              <a:t>			</a:t>
            </a:r>
            <a:r>
              <a:rPr lang="de-DE" sz="3600" b="1" dirty="0"/>
              <a:t>den Augen 	visuell</a:t>
            </a:r>
          </a:p>
          <a:p>
            <a:endParaRPr lang="de-DE" sz="3600" b="1" dirty="0"/>
          </a:p>
          <a:p>
            <a:endParaRPr lang="de-DE" sz="3600" b="1" dirty="0"/>
          </a:p>
          <a:p>
            <a:r>
              <a:rPr lang="de-DE" sz="3600" b="1" dirty="0"/>
              <a:t>			den Händen 	manuell</a:t>
            </a:r>
          </a:p>
          <a:p>
            <a:endParaRPr lang="de-DE" sz="3600" b="1" dirty="0"/>
          </a:p>
          <a:p>
            <a:r>
              <a:rPr lang="de-DE" sz="3600" b="1" dirty="0"/>
              <a:t>			 Gefühl 		sensuell</a:t>
            </a:r>
          </a:p>
          <a:p>
            <a:r>
              <a:rPr lang="de-DE" sz="3200" b="1" dirty="0"/>
              <a:t>Hinzu kommen: </a:t>
            </a:r>
          </a:p>
          <a:p>
            <a:r>
              <a:rPr lang="de-DE" sz="3200" b="1" dirty="0"/>
              <a:t>Geruchs- und Geschmacksinn</a:t>
            </a:r>
          </a:p>
          <a:p>
            <a:r>
              <a:rPr lang="de-DE" sz="3200" b="1" dirty="0"/>
              <a:t>Erfahrung</a:t>
            </a:r>
          </a:p>
          <a:p>
            <a:endParaRPr lang="de-DE" sz="4000" b="1" dirty="0"/>
          </a:p>
          <a:p>
            <a:endParaRPr lang="de-DE" sz="4000" b="1" dirty="0"/>
          </a:p>
          <a:p>
            <a:endParaRPr lang="de-DE" sz="4000" b="1" dirty="0"/>
          </a:p>
          <a:p>
            <a:endParaRPr lang="de-DE" sz="4000" b="1" dirty="0"/>
          </a:p>
          <a:p>
            <a:endParaRPr lang="de-DE" sz="4000" b="1" dirty="0"/>
          </a:p>
          <a:p>
            <a:endParaRPr lang="de-DE" dirty="0"/>
          </a:p>
          <a:p>
            <a:endParaRPr lang="de-DE" dirty="0"/>
          </a:p>
        </p:txBody>
      </p:sp>
      <p:pic>
        <p:nvPicPr>
          <p:cNvPr id="32771" name="Picture 3" descr="C:\Dokumente und Einstellungen\FSC\Eigene Dateien\Lehrgänge\Kursinhalte\Füße lesen\Füße lesen\hand.gif"/>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279920" y="2722533"/>
            <a:ext cx="2159995" cy="2052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Praktische Übung</a:t>
            </a:r>
          </a:p>
        </p:txBody>
      </p:sp>
      <p:sp>
        <p:nvSpPr>
          <p:cNvPr id="3" name="Inhaltsplatzhalter 2"/>
          <p:cNvSpPr>
            <a:spLocks noGrp="1"/>
          </p:cNvSpPr>
          <p:nvPr>
            <p:ph idx="1"/>
          </p:nvPr>
        </p:nvSpPr>
        <p:spPr/>
        <p:txBody>
          <a:bodyPr>
            <a:normAutofit fontScale="92500" lnSpcReduction="20000"/>
          </a:bodyPr>
          <a:lstStyle/>
          <a:p>
            <a:r>
              <a:rPr lang="de-DE" sz="2600" dirty="0"/>
              <a:t>Schau die Füße Deines Partners an</a:t>
            </a:r>
          </a:p>
          <a:p>
            <a:r>
              <a:rPr lang="de-DE" sz="2600" b="1" dirty="0"/>
              <a:t>Visuell</a:t>
            </a:r>
          </a:p>
          <a:p>
            <a:r>
              <a:rPr lang="de-DE" sz="2600" dirty="0"/>
              <a:t>Was fällt Dir als erstes auf?</a:t>
            </a:r>
          </a:p>
          <a:p>
            <a:r>
              <a:rPr lang="de-DE" sz="2600" dirty="0"/>
              <a:t>Wie ist die Farbe?</a:t>
            </a:r>
          </a:p>
          <a:p>
            <a:r>
              <a:rPr lang="de-DE" sz="2600" b="1" dirty="0"/>
              <a:t>Manuell</a:t>
            </a:r>
          </a:p>
          <a:p>
            <a:r>
              <a:rPr lang="de-DE" sz="2600" dirty="0"/>
              <a:t>Wie beweglich ist der Fuß?</a:t>
            </a:r>
          </a:p>
          <a:p>
            <a:r>
              <a:rPr lang="de-DE" sz="2600" dirty="0"/>
              <a:t>Wie ist das Gewebe? (fest, feucht, trocken, schwammig)</a:t>
            </a:r>
          </a:p>
          <a:p>
            <a:r>
              <a:rPr lang="de-DE" sz="2600" dirty="0"/>
              <a:t>Wie ist die Temperatur (kühl, warm, heiß,)</a:t>
            </a:r>
          </a:p>
          <a:p>
            <a:pPr>
              <a:buNone/>
            </a:pPr>
            <a:r>
              <a:rPr lang="de-DE" sz="2600" dirty="0"/>
              <a:t> </a:t>
            </a:r>
          </a:p>
          <a:p>
            <a:endParaRPr lang="de-DE" sz="2600" dirty="0"/>
          </a:p>
          <a:p>
            <a:endParaRPr lang="de-DE" dirty="0"/>
          </a:p>
          <a:p>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kumente und Einstellungen\FSC\Eigene Dateien\Verband\FRZ Logo neu.jpg">
            <a:extLst>
              <a:ext uri="{FF2B5EF4-FFF2-40B4-BE49-F238E27FC236}">
                <a16:creationId xmlns:a16="http://schemas.microsoft.com/office/drawing/2014/main" id="{D6101DC3-FA6C-4398-BFBA-9C4A951DD02C}"/>
              </a:ext>
            </a:extLst>
          </p:cNvPr>
          <p:cNvPicPr>
            <a:picLocks noGrp="1" noChangeAspect="1" noChangeArrowheads="1"/>
          </p:cNvPicPr>
          <p:nvPr>
            <p:ph idx="4294967295"/>
          </p:nvPr>
        </p:nvPicPr>
        <p:blipFill>
          <a:blip r:embed="rId2" cstate="print"/>
          <a:srcRect/>
          <a:stretch>
            <a:fillRect/>
          </a:stretch>
        </p:blipFill>
        <p:spPr bwMode="auto">
          <a:xfrm>
            <a:off x="3713545" y="1609076"/>
            <a:ext cx="3829428" cy="3852000"/>
          </a:xfrm>
          <a:prstGeom prst="rect">
            <a:avLst/>
          </a:prstGeom>
          <a:noFill/>
        </p:spPr>
      </p:pic>
    </p:spTree>
    <p:extLst>
      <p:ext uri="{BB962C8B-B14F-4D97-AF65-F5344CB8AC3E}">
        <p14:creationId xmlns:p14="http://schemas.microsoft.com/office/powerpoint/2010/main" val="285756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986AF-6C10-4EFC-ADBE-3E6C212EF856}"/>
              </a:ext>
            </a:extLst>
          </p:cNvPr>
          <p:cNvSpPr>
            <a:spLocks noGrp="1"/>
          </p:cNvSpPr>
          <p:nvPr>
            <p:ph type="title"/>
          </p:nvPr>
        </p:nvSpPr>
        <p:spPr/>
        <p:txBody>
          <a:bodyPr/>
          <a:lstStyle/>
          <a:p>
            <a:r>
              <a:rPr lang="de-DE" dirty="0"/>
              <a:t>Wer hat den vollkommenen Fuß gefunden?</a:t>
            </a:r>
          </a:p>
        </p:txBody>
      </p:sp>
      <p:sp>
        <p:nvSpPr>
          <p:cNvPr id="3" name="Inhaltsplatzhalter 2">
            <a:extLst>
              <a:ext uri="{FF2B5EF4-FFF2-40B4-BE49-F238E27FC236}">
                <a16:creationId xmlns:a16="http://schemas.microsoft.com/office/drawing/2014/main" id="{E1021DC5-F743-4DEB-9387-D4AF3F8BC2D5}"/>
              </a:ext>
            </a:extLst>
          </p:cNvPr>
          <p:cNvSpPr>
            <a:spLocks noGrp="1"/>
          </p:cNvSpPr>
          <p:nvPr>
            <p:ph idx="1"/>
          </p:nvPr>
        </p:nvSpPr>
        <p:spPr/>
        <p:txBody>
          <a:bodyPr/>
          <a:lstStyle/>
          <a:p>
            <a:r>
              <a:rPr lang="de-DE" dirty="0"/>
              <a:t>oder</a:t>
            </a:r>
          </a:p>
          <a:p>
            <a:r>
              <a:rPr lang="de-DE" dirty="0"/>
              <a:t>Gab es Abweichungen?</a:t>
            </a:r>
          </a:p>
          <a:p>
            <a:r>
              <a:rPr lang="de-DE" dirty="0"/>
              <a:t>Wenn ja:</a:t>
            </a:r>
          </a:p>
          <a:p>
            <a:r>
              <a:rPr lang="de-DE" dirty="0"/>
              <a:t>Welche?</a:t>
            </a:r>
          </a:p>
        </p:txBody>
      </p:sp>
    </p:spTree>
    <p:extLst>
      <p:ext uri="{BB962C8B-B14F-4D97-AF65-F5344CB8AC3E}">
        <p14:creationId xmlns:p14="http://schemas.microsoft.com/office/powerpoint/2010/main" val="39982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9CE78-476A-4656-9662-69CED609CAC8}"/>
              </a:ext>
            </a:extLst>
          </p:cNvPr>
          <p:cNvSpPr>
            <a:spLocks noGrp="1"/>
          </p:cNvSpPr>
          <p:nvPr>
            <p:ph type="title"/>
          </p:nvPr>
        </p:nvSpPr>
        <p:spPr/>
        <p:txBody>
          <a:bodyPr/>
          <a:lstStyle/>
          <a:p>
            <a:r>
              <a:rPr lang="de-DE" dirty="0"/>
              <a:t>Der Mensch und die Elemente:</a:t>
            </a:r>
          </a:p>
        </p:txBody>
      </p:sp>
      <p:sp>
        <p:nvSpPr>
          <p:cNvPr id="3" name="Inhaltsplatzhalter 2">
            <a:extLst>
              <a:ext uri="{FF2B5EF4-FFF2-40B4-BE49-F238E27FC236}">
                <a16:creationId xmlns:a16="http://schemas.microsoft.com/office/drawing/2014/main" id="{516F9335-3FCE-4ECA-A41E-643A2DA2C58C}"/>
              </a:ext>
            </a:extLst>
          </p:cNvPr>
          <p:cNvSpPr>
            <a:spLocks noGrp="1"/>
          </p:cNvSpPr>
          <p:nvPr>
            <p:ph idx="1"/>
          </p:nvPr>
        </p:nvSpPr>
        <p:spPr/>
        <p:txBody>
          <a:bodyPr/>
          <a:lstStyle/>
          <a:p>
            <a:endParaRPr lang="de-DE" dirty="0"/>
          </a:p>
          <a:p>
            <a:r>
              <a:rPr lang="de-DE" dirty="0"/>
              <a:t>Alle Elemente umgeben uns und wirken auf uns </a:t>
            </a:r>
          </a:p>
          <a:p>
            <a:r>
              <a:rPr lang="de-DE" dirty="0"/>
              <a:t>Alle Elemente sind in uns und wirken durch uns</a:t>
            </a:r>
          </a:p>
          <a:p>
            <a:r>
              <a:rPr lang="de-DE" dirty="0"/>
              <a:t>Harmonie der Elemente bedeutet:</a:t>
            </a:r>
          </a:p>
          <a:p>
            <a:r>
              <a:rPr lang="de-DE" dirty="0"/>
              <a:t>Jedes Element hat seinen Platz</a:t>
            </a:r>
          </a:p>
          <a:p>
            <a:r>
              <a:rPr lang="de-DE" dirty="0"/>
              <a:t>Jedes Element hat seine Aufgabe</a:t>
            </a:r>
          </a:p>
          <a:p>
            <a:r>
              <a:rPr lang="de-DE" dirty="0"/>
              <a:t>Alle Elemente stehen  in Kontakt miteinander</a:t>
            </a:r>
          </a:p>
          <a:p>
            <a:r>
              <a:rPr lang="de-DE" dirty="0"/>
              <a:t>Alle Elemente arbeiten miteinander</a:t>
            </a:r>
          </a:p>
        </p:txBody>
      </p:sp>
    </p:spTree>
    <p:extLst>
      <p:ext uri="{BB962C8B-B14F-4D97-AF65-F5344CB8AC3E}">
        <p14:creationId xmlns:p14="http://schemas.microsoft.com/office/powerpoint/2010/main" val="509689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CF6EB-4E0E-4ADA-8EF5-27129EAAB5CB}"/>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2A27ECC0-9F11-413D-8161-1877A2BC86AA}"/>
              </a:ext>
            </a:extLst>
          </p:cNvPr>
          <p:cNvPicPr>
            <a:picLocks noGrp="1" noChangeAspect="1"/>
          </p:cNvPicPr>
          <p:nvPr>
            <p:ph idx="1"/>
          </p:nvPr>
        </p:nvPicPr>
        <p:blipFill>
          <a:blip r:embed="rId2"/>
          <a:stretch>
            <a:fillRect/>
          </a:stretch>
        </p:blipFill>
        <p:spPr>
          <a:xfrm>
            <a:off x="137446" y="-446850"/>
            <a:ext cx="12054554" cy="7304850"/>
          </a:xfrm>
        </p:spPr>
      </p:pic>
      <p:pic>
        <p:nvPicPr>
          <p:cNvPr id="9" name="Grafik 8">
            <a:extLst>
              <a:ext uri="{FF2B5EF4-FFF2-40B4-BE49-F238E27FC236}">
                <a16:creationId xmlns:a16="http://schemas.microsoft.com/office/drawing/2014/main" id="{2D47EDD5-937E-41D1-B1FC-75F72963C408}"/>
              </a:ext>
            </a:extLst>
          </p:cNvPr>
          <p:cNvPicPr>
            <a:picLocks noChangeAspect="1"/>
          </p:cNvPicPr>
          <p:nvPr/>
        </p:nvPicPr>
        <p:blipFill rotWithShape="1">
          <a:blip r:embed="rId3"/>
          <a:srcRect b="10818"/>
          <a:stretch/>
        </p:blipFill>
        <p:spPr>
          <a:xfrm>
            <a:off x="0" y="-1746409"/>
            <a:ext cx="14208475" cy="7994809"/>
          </a:xfrm>
          <a:prstGeom prst="rect">
            <a:avLst/>
          </a:prstGeom>
        </p:spPr>
      </p:pic>
      <p:pic>
        <p:nvPicPr>
          <p:cNvPr id="7" name="Grafik 6">
            <a:extLst>
              <a:ext uri="{FF2B5EF4-FFF2-40B4-BE49-F238E27FC236}">
                <a16:creationId xmlns:a16="http://schemas.microsoft.com/office/drawing/2014/main" id="{2A71400D-8FEB-4875-9C9B-D3B32B821EF1}"/>
              </a:ext>
            </a:extLst>
          </p:cNvPr>
          <p:cNvPicPr>
            <a:picLocks noChangeAspect="1"/>
          </p:cNvPicPr>
          <p:nvPr/>
        </p:nvPicPr>
        <p:blipFill>
          <a:blip r:embed="rId4"/>
          <a:stretch>
            <a:fillRect/>
          </a:stretch>
        </p:blipFill>
        <p:spPr>
          <a:xfrm>
            <a:off x="-81281" y="-955040"/>
            <a:ext cx="14371035" cy="7813040"/>
          </a:xfrm>
          <a:prstGeom prst="rect">
            <a:avLst/>
          </a:prstGeom>
        </p:spPr>
      </p:pic>
    </p:spTree>
    <p:extLst>
      <p:ext uri="{BB962C8B-B14F-4D97-AF65-F5344CB8AC3E}">
        <p14:creationId xmlns:p14="http://schemas.microsoft.com/office/powerpoint/2010/main" val="31536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Effect transition="in" filter="fade">
                                      <p:cBhvr>
                                        <p:cTn id="16" dur="1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Ferse – Bereich Erde</a:t>
            </a:r>
          </a:p>
        </p:txBody>
      </p:sp>
      <p:sp>
        <p:nvSpPr>
          <p:cNvPr id="3" name="Inhaltsplatzhalter 2"/>
          <p:cNvSpPr>
            <a:spLocks noGrp="1"/>
          </p:cNvSpPr>
          <p:nvPr>
            <p:ph idx="1"/>
          </p:nvPr>
        </p:nvSpPr>
        <p:spPr/>
        <p:txBody>
          <a:bodyPr>
            <a:normAutofit lnSpcReduction="10000"/>
          </a:bodyPr>
          <a:lstStyle/>
          <a:p>
            <a:r>
              <a:rPr lang="de-DE" dirty="0"/>
              <a:t>Bereich für Instinkt, Sinnlichkeit, Sexualität, Häuslichkeit</a:t>
            </a:r>
          </a:p>
          <a:p>
            <a:pPr>
              <a:buNone/>
            </a:pPr>
            <a:r>
              <a:rPr lang="de-DE" dirty="0"/>
              <a:t> </a:t>
            </a:r>
          </a:p>
          <a:p>
            <a:r>
              <a:rPr lang="de-DE" dirty="0"/>
              <a:t>Allgemeine Zeichen im Erdelement können auf ein Ungleichgewicht</a:t>
            </a:r>
          </a:p>
          <a:p>
            <a:r>
              <a:rPr lang="de-DE" dirty="0"/>
              <a:t>In den Knochen, im Hormonsystem, in den Keimdrüsen und in den Beinen hinweisen.</a:t>
            </a:r>
          </a:p>
          <a:p>
            <a:pPr>
              <a:buNone/>
            </a:pPr>
            <a:endParaRPr lang="de-DE" dirty="0"/>
          </a:p>
          <a:p>
            <a:r>
              <a:rPr lang="de-DE" dirty="0"/>
              <a:t>In diesem Element spiegeln sich die grundlegenden Bedürfnisse des täglich Lebens wieder und wie stark der Überlebenstrieb ist.</a:t>
            </a:r>
          </a:p>
          <a:p>
            <a:pPr>
              <a:buNone/>
            </a:pPr>
            <a:r>
              <a:rPr lang="de-DE" dirty="0"/>
              <a:t> </a:t>
            </a:r>
          </a:p>
          <a:p>
            <a:r>
              <a:rPr lang="de-DE" dirty="0"/>
              <a:t>Wir sehen in den Fersen, wie stabil eine Person ist, wie sie mit Familienleben und Sexualität umgeht</a:t>
            </a:r>
          </a:p>
          <a:p>
            <a:pPr>
              <a:buNone/>
            </a:pPr>
            <a:endParaRPr lang="de-DE" dirty="0"/>
          </a:p>
          <a:p>
            <a:endParaRPr lang="de-DE" dirty="0"/>
          </a:p>
        </p:txBody>
      </p:sp>
    </p:spTree>
    <p:extLst>
      <p:ext uri="{BB962C8B-B14F-4D97-AF65-F5344CB8AC3E}">
        <p14:creationId xmlns:p14="http://schemas.microsoft.com/office/powerpoint/2010/main" val="273901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ttp://goldenegedanken.com/media/5/de/u_de_5_0143.jpg"/>
          <p:cNvPicPr/>
          <p:nvPr/>
        </p:nvPicPr>
        <p:blipFill>
          <a:blip r:embed="rId2" cstate="print"/>
          <a:srcRect l="22800" t="13738" r="24600" b="12460"/>
          <a:stretch>
            <a:fillRect/>
          </a:stretch>
        </p:blipFill>
        <p:spPr bwMode="auto">
          <a:xfrm>
            <a:off x="2279576" y="548680"/>
            <a:ext cx="3312000" cy="3708000"/>
          </a:xfrm>
          <a:prstGeom prst="ellipse">
            <a:avLst/>
          </a:prstGeom>
          <a:noFill/>
          <a:ln w="9525">
            <a:noFill/>
            <a:miter lim="800000"/>
            <a:headEnd/>
            <a:tailEnd/>
          </a:ln>
          <a:effectLst>
            <a:glow rad="101600">
              <a:schemeClr val="accent4">
                <a:satMod val="175000"/>
                <a:alpha val="40000"/>
              </a:schemeClr>
            </a:glow>
          </a:effectLst>
        </p:spPr>
      </p:pic>
      <p:pic>
        <p:nvPicPr>
          <p:cNvPr id="5" name="Grafik 4" descr="C:\Dokumente und Einstellungen\FSC\Eigene Dateien\Eigene Bilder\Füße-1.JPG"/>
          <p:cNvPicPr/>
          <p:nvPr/>
        </p:nvPicPr>
        <p:blipFill>
          <a:blip r:embed="rId3" cstate="print"/>
          <a:srcRect t="50755"/>
          <a:stretch>
            <a:fillRect/>
          </a:stretch>
        </p:blipFill>
        <p:spPr bwMode="auto">
          <a:xfrm>
            <a:off x="5807968" y="2852936"/>
            <a:ext cx="4140000" cy="3024000"/>
          </a:xfrm>
          <a:prstGeom prst="ellipse">
            <a:avLst/>
          </a:prstGeom>
          <a:noFill/>
          <a:ln w="9525">
            <a:noFill/>
            <a:miter lim="800000"/>
            <a:headEnd/>
            <a:tailEnd/>
          </a:ln>
        </p:spPr>
      </p:pic>
    </p:spTree>
    <p:extLst>
      <p:ext uri="{BB962C8B-B14F-4D97-AF65-F5344CB8AC3E}">
        <p14:creationId xmlns:p14="http://schemas.microsoft.com/office/powerpoint/2010/main" val="426097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AD6D9-A398-4A29-ABEC-0027CCEBFC45}"/>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E33C8618-1962-481B-86F3-D210F9C2CA98}"/>
              </a:ext>
            </a:extLst>
          </p:cNvPr>
          <p:cNvPicPr>
            <a:picLocks noGrp="1" noChangeAspect="1"/>
          </p:cNvPicPr>
          <p:nvPr>
            <p:ph idx="1"/>
          </p:nvPr>
        </p:nvPicPr>
        <p:blipFill>
          <a:blip r:embed="rId2"/>
          <a:stretch>
            <a:fillRect/>
          </a:stretch>
        </p:blipFill>
        <p:spPr>
          <a:xfrm>
            <a:off x="0" y="134873"/>
            <a:ext cx="12083143" cy="6569593"/>
          </a:xfrm>
        </p:spPr>
      </p:pic>
      <p:pic>
        <p:nvPicPr>
          <p:cNvPr id="7" name="Grafik 6">
            <a:extLst>
              <a:ext uri="{FF2B5EF4-FFF2-40B4-BE49-F238E27FC236}">
                <a16:creationId xmlns:a16="http://schemas.microsoft.com/office/drawing/2014/main" id="{C6C7CD57-900A-43FE-8183-E19CC2B15CD2}"/>
              </a:ext>
            </a:extLst>
          </p:cNvPr>
          <p:cNvPicPr>
            <a:picLocks noChangeAspect="1"/>
          </p:cNvPicPr>
          <p:nvPr/>
        </p:nvPicPr>
        <p:blipFill>
          <a:blip r:embed="rId3"/>
          <a:stretch>
            <a:fillRect/>
          </a:stretch>
        </p:blipFill>
        <p:spPr>
          <a:xfrm>
            <a:off x="344843" y="125543"/>
            <a:ext cx="11999557" cy="6569593"/>
          </a:xfrm>
          <a:prstGeom prst="rect">
            <a:avLst/>
          </a:prstGeom>
        </p:spPr>
      </p:pic>
      <p:pic>
        <p:nvPicPr>
          <p:cNvPr id="11" name="Grafik 10">
            <a:extLst>
              <a:ext uri="{FF2B5EF4-FFF2-40B4-BE49-F238E27FC236}">
                <a16:creationId xmlns:a16="http://schemas.microsoft.com/office/drawing/2014/main" id="{3403ABDD-E2FA-486A-8DB4-BDF74E2A1A39}"/>
              </a:ext>
            </a:extLst>
          </p:cNvPr>
          <p:cNvPicPr>
            <a:picLocks noChangeAspect="1"/>
          </p:cNvPicPr>
          <p:nvPr/>
        </p:nvPicPr>
        <p:blipFill>
          <a:blip r:embed="rId4"/>
          <a:stretch>
            <a:fillRect/>
          </a:stretch>
        </p:blipFill>
        <p:spPr>
          <a:xfrm>
            <a:off x="0" y="0"/>
            <a:ext cx="12344400" cy="6858000"/>
          </a:xfrm>
          <a:prstGeom prst="rect">
            <a:avLst/>
          </a:prstGeom>
        </p:spPr>
      </p:pic>
    </p:spTree>
    <p:extLst>
      <p:ext uri="{BB962C8B-B14F-4D97-AF65-F5344CB8AC3E}">
        <p14:creationId xmlns:p14="http://schemas.microsoft.com/office/powerpoint/2010/main" val="7761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2" y="332656"/>
            <a:ext cx="8229600" cy="1143000"/>
          </a:xfrm>
        </p:spPr>
        <p:txBody>
          <a:bodyPr>
            <a:normAutofit fontScale="90000"/>
          </a:bodyPr>
          <a:lstStyle/>
          <a:p>
            <a:br>
              <a:rPr lang="de-DE" sz="2700" b="1" dirty="0"/>
            </a:br>
            <a:r>
              <a:rPr lang="de-DE" sz="2700" b="1" dirty="0"/>
              <a:t>3. Fußgewölbe Wasserbereich = </a:t>
            </a:r>
            <a:br>
              <a:rPr lang="de-DE" sz="2700" b="1" dirty="0"/>
            </a:br>
            <a:r>
              <a:rPr lang="de-DE" sz="2700" b="1" dirty="0"/>
              <a:t>Gefühlswelt, Unterbewusstsein, Bauchgehirn</a:t>
            </a:r>
            <a:br>
              <a:rPr lang="de-DE" dirty="0"/>
            </a:br>
            <a:endParaRPr lang="de-DE" dirty="0"/>
          </a:p>
        </p:txBody>
      </p:sp>
      <p:sp>
        <p:nvSpPr>
          <p:cNvPr id="3" name="Inhaltsplatzhalter 2"/>
          <p:cNvSpPr>
            <a:spLocks noGrp="1"/>
          </p:cNvSpPr>
          <p:nvPr>
            <p:ph idx="1"/>
          </p:nvPr>
        </p:nvSpPr>
        <p:spPr/>
        <p:txBody>
          <a:bodyPr>
            <a:normAutofit/>
          </a:bodyPr>
          <a:lstStyle/>
          <a:p>
            <a:r>
              <a:rPr lang="de-DE" dirty="0">
                <a:latin typeface="Arial" pitchFamily="34" charset="0"/>
                <a:cs typeface="Arial" pitchFamily="34" charset="0"/>
              </a:rPr>
              <a:t>Allgemeine Zeichen in diesem Element können Hinweis auf Störungen und Disharmonien im Verdauungstrakt und im Fluss der Körpersäfte sein.</a:t>
            </a:r>
          </a:p>
          <a:p>
            <a:r>
              <a:rPr lang="de-DE" dirty="0">
                <a:latin typeface="Arial" pitchFamily="34" charset="0"/>
                <a:cs typeface="Arial" pitchFamily="34" charset="0"/>
              </a:rPr>
              <a:t> </a:t>
            </a:r>
          </a:p>
          <a:p>
            <a:r>
              <a:rPr lang="de-DE" dirty="0">
                <a:latin typeface="Arial" pitchFamily="34" charset="0"/>
                <a:cs typeface="Arial" pitchFamily="34" charset="0"/>
              </a:rPr>
              <a:t>Da das Wasserelement für die Gefühlswelt steht zeigen sich an chronischen Mustern, wie diese Person ihre Gefühle auf einer tieferen Ebene erlebt, z.B. wie sie mit Angst umgeht. Alte Emotionen liegen dort verborgen.</a:t>
            </a:r>
          </a:p>
          <a:p>
            <a:endParaRPr lang="de-DE" dirty="0"/>
          </a:p>
        </p:txBody>
      </p:sp>
    </p:spTree>
    <p:extLst>
      <p:ext uri="{BB962C8B-B14F-4D97-AF65-F5344CB8AC3E}">
        <p14:creationId xmlns:p14="http://schemas.microsoft.com/office/powerpoint/2010/main" val="32238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81200" y="260649"/>
            <a:ext cx="8229600" cy="5865515"/>
          </a:xfrm>
        </p:spPr>
        <p:txBody>
          <a:bodyPr>
            <a:normAutofit fontScale="85000" lnSpcReduction="10000"/>
          </a:bodyPr>
          <a:lstStyle/>
          <a:p>
            <a:r>
              <a:rPr lang="de-DE" b="1" dirty="0"/>
              <a:t>Linien längs = Neigung zu Durchfall</a:t>
            </a:r>
          </a:p>
          <a:p>
            <a:pPr>
              <a:buNone/>
            </a:pPr>
            <a:r>
              <a:rPr lang="de-DE" b="1" dirty="0"/>
              <a:t> </a:t>
            </a:r>
          </a:p>
          <a:p>
            <a:r>
              <a:rPr lang="de-DE" b="1" dirty="0"/>
              <a:t>Linien quer = Neigung zu Verstopfung</a:t>
            </a:r>
          </a:p>
          <a:p>
            <a:pPr>
              <a:buNone/>
            </a:pPr>
            <a:r>
              <a:rPr lang="de-DE" b="1" dirty="0"/>
              <a:t> </a:t>
            </a:r>
          </a:p>
          <a:p>
            <a:r>
              <a:rPr lang="de-DE" b="1" dirty="0"/>
              <a:t>Rillen im Leber/Milzgebiet = Neigung zu Allergien</a:t>
            </a:r>
          </a:p>
          <a:p>
            <a:r>
              <a:rPr lang="de-DE" b="1" dirty="0"/>
              <a:t>Zusammen mit Zeichen auf den Zehenballen – Heuschnupfen</a:t>
            </a:r>
          </a:p>
          <a:p>
            <a:pPr>
              <a:buNone/>
            </a:pPr>
            <a:r>
              <a:rPr lang="de-DE" b="1" dirty="0"/>
              <a:t> </a:t>
            </a:r>
          </a:p>
          <a:p>
            <a:r>
              <a:rPr lang="de-DE" b="1" dirty="0"/>
              <a:t>Wie schuppiges Schild = Gefühle werden vom Verstand kontrolliert</a:t>
            </a:r>
          </a:p>
          <a:p>
            <a:pPr>
              <a:buNone/>
            </a:pPr>
            <a:r>
              <a:rPr lang="de-DE" b="1" dirty="0"/>
              <a:t> </a:t>
            </a:r>
          </a:p>
          <a:p>
            <a:r>
              <a:rPr lang="de-DE" b="1" dirty="0"/>
              <a:t>Darmbereich rot und empfindlich = Entzündungen im Darm</a:t>
            </a:r>
          </a:p>
          <a:p>
            <a:r>
              <a:rPr lang="de-DE" b="1" dirty="0"/>
              <a:t>Rechts Bereich Blinddarm rot u. geschwollen= kann Blinddarmentzündung bedeuten</a:t>
            </a:r>
          </a:p>
          <a:p>
            <a:pPr>
              <a:buNone/>
            </a:pPr>
            <a:r>
              <a:rPr lang="de-DE" b="1" dirty="0"/>
              <a:t> </a:t>
            </a:r>
          </a:p>
          <a:p>
            <a:r>
              <a:rPr lang="de-DE" b="1" dirty="0"/>
              <a:t>Im Bereich des Magens Zeichen wie </a:t>
            </a:r>
            <a:r>
              <a:rPr lang="de-DE" b="1" dirty="0" err="1"/>
              <a:t>Kreuzchen</a:t>
            </a:r>
            <a:r>
              <a:rPr lang="de-DE" b="1" dirty="0"/>
              <a:t> und Linien</a:t>
            </a:r>
          </a:p>
          <a:p>
            <a:r>
              <a:rPr lang="de-DE" b="1" dirty="0"/>
              <a:t>Verdrängte, vergangene Probleme, körperlich kann Magengeschwür sein</a:t>
            </a:r>
          </a:p>
          <a:p>
            <a:pPr>
              <a:buNone/>
            </a:pPr>
            <a:r>
              <a:rPr lang="de-DE" b="1" dirty="0"/>
              <a:t> </a:t>
            </a:r>
          </a:p>
          <a:p>
            <a:r>
              <a:rPr lang="de-DE" b="1" dirty="0"/>
              <a:t>Tiefe Linien vom Gebiet der Niere zur Blase zeigen chronischen Beschwerden des Harntrakts an</a:t>
            </a:r>
          </a:p>
          <a:p>
            <a:r>
              <a:rPr lang="de-DE" b="1" dirty="0"/>
              <a:t>Dünne trockene Linien – nicht genügend Körperflüssigkeit vorhanden</a:t>
            </a:r>
          </a:p>
        </p:txBody>
      </p:sp>
    </p:spTree>
    <p:extLst>
      <p:ext uri="{BB962C8B-B14F-4D97-AF65-F5344CB8AC3E}">
        <p14:creationId xmlns:p14="http://schemas.microsoft.com/office/powerpoint/2010/main" val="31375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Dokumente und Einstellungen\FSC\Eigene Dateien\Eigene Bilder\P1060683.JPG"/>
          <p:cNvPicPr/>
          <p:nvPr/>
        </p:nvPicPr>
        <p:blipFill>
          <a:blip r:embed="rId2" cstate="print"/>
          <a:srcRect l="5620" t="2203" r="61157" b="35903"/>
          <a:stretch>
            <a:fillRect/>
          </a:stretch>
        </p:blipFill>
        <p:spPr bwMode="auto">
          <a:xfrm>
            <a:off x="2855640" y="836712"/>
            <a:ext cx="2952000" cy="4356000"/>
          </a:xfrm>
          <a:prstGeom prst="rect">
            <a:avLst/>
          </a:prstGeom>
          <a:noFill/>
          <a:ln w="9525">
            <a:noFill/>
            <a:miter lim="800000"/>
            <a:headEnd/>
            <a:tailEnd/>
          </a:ln>
        </p:spPr>
      </p:pic>
      <p:pic>
        <p:nvPicPr>
          <p:cNvPr id="5" name="Grafik 4" descr="C:\Dokumente und Einstellungen\FSC\Eigene Dateien\Eigene Bilder\Füße-1.JPG"/>
          <p:cNvPicPr/>
          <p:nvPr/>
        </p:nvPicPr>
        <p:blipFill>
          <a:blip r:embed="rId3" cstate="print"/>
          <a:srcRect t="37887" b="10747"/>
          <a:stretch>
            <a:fillRect/>
          </a:stretch>
        </p:blipFill>
        <p:spPr bwMode="auto">
          <a:xfrm>
            <a:off x="6023993" y="836712"/>
            <a:ext cx="3914775" cy="2686050"/>
          </a:xfrm>
          <a:prstGeom prst="rect">
            <a:avLst/>
          </a:prstGeom>
          <a:noFill/>
          <a:ln w="9525">
            <a:noFill/>
            <a:miter lim="800000"/>
            <a:headEnd/>
            <a:tailEnd/>
          </a:ln>
        </p:spPr>
      </p:pic>
    </p:spTree>
    <p:extLst>
      <p:ext uri="{BB962C8B-B14F-4D97-AF65-F5344CB8AC3E}">
        <p14:creationId xmlns:p14="http://schemas.microsoft.com/office/powerpoint/2010/main" val="1936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3B3E9-652A-496D-AFC7-36C493C8B1F4}"/>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18CD8923-53C1-4316-BDDA-110FA0419F31}"/>
              </a:ext>
            </a:extLst>
          </p:cNvPr>
          <p:cNvPicPr>
            <a:picLocks noGrp="1" noChangeAspect="1"/>
          </p:cNvPicPr>
          <p:nvPr>
            <p:ph idx="1"/>
          </p:nvPr>
        </p:nvPicPr>
        <p:blipFill>
          <a:blip r:embed="rId2"/>
          <a:stretch>
            <a:fillRect/>
          </a:stretch>
        </p:blipFill>
        <p:spPr>
          <a:xfrm>
            <a:off x="145369" y="117184"/>
            <a:ext cx="6899439" cy="3881437"/>
          </a:xfrm>
        </p:spPr>
      </p:pic>
      <p:pic>
        <p:nvPicPr>
          <p:cNvPr id="7" name="Grafik 6">
            <a:extLst>
              <a:ext uri="{FF2B5EF4-FFF2-40B4-BE49-F238E27FC236}">
                <a16:creationId xmlns:a16="http://schemas.microsoft.com/office/drawing/2014/main" id="{63992561-976D-44BB-B942-22CB9BB36E8C}"/>
              </a:ext>
            </a:extLst>
          </p:cNvPr>
          <p:cNvPicPr>
            <a:picLocks noChangeAspect="1"/>
          </p:cNvPicPr>
          <p:nvPr/>
        </p:nvPicPr>
        <p:blipFill>
          <a:blip r:embed="rId3"/>
          <a:stretch>
            <a:fillRect/>
          </a:stretch>
        </p:blipFill>
        <p:spPr>
          <a:xfrm>
            <a:off x="-149290" y="-736608"/>
            <a:ext cx="12341290" cy="8231640"/>
          </a:xfrm>
          <a:prstGeom prst="rect">
            <a:avLst/>
          </a:prstGeom>
        </p:spPr>
      </p:pic>
      <p:pic>
        <p:nvPicPr>
          <p:cNvPr id="9" name="Grafik 8">
            <a:extLst>
              <a:ext uri="{FF2B5EF4-FFF2-40B4-BE49-F238E27FC236}">
                <a16:creationId xmlns:a16="http://schemas.microsoft.com/office/drawing/2014/main" id="{53FB744F-C20B-4A4D-86F4-937068FBFB43}"/>
              </a:ext>
            </a:extLst>
          </p:cNvPr>
          <p:cNvPicPr>
            <a:picLocks noChangeAspect="1"/>
          </p:cNvPicPr>
          <p:nvPr/>
        </p:nvPicPr>
        <p:blipFill>
          <a:blip r:embed="rId4"/>
          <a:stretch>
            <a:fillRect/>
          </a:stretch>
        </p:blipFill>
        <p:spPr>
          <a:xfrm>
            <a:off x="-294659" y="-736608"/>
            <a:ext cx="12588259" cy="7594608"/>
          </a:xfrm>
          <a:prstGeom prst="rect">
            <a:avLst/>
          </a:prstGeom>
        </p:spPr>
      </p:pic>
    </p:spTree>
    <p:extLst>
      <p:ext uri="{BB962C8B-B14F-4D97-AF65-F5344CB8AC3E}">
        <p14:creationId xmlns:p14="http://schemas.microsoft.com/office/powerpoint/2010/main" val="221743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Füße lesen….</a:t>
            </a:r>
          </a:p>
        </p:txBody>
      </p:sp>
      <p:sp>
        <p:nvSpPr>
          <p:cNvPr id="3" name="Inhaltsplatzhalter 2"/>
          <p:cNvSpPr>
            <a:spLocks noGrp="1"/>
          </p:cNvSpPr>
          <p:nvPr>
            <p:ph idx="1"/>
          </p:nvPr>
        </p:nvSpPr>
        <p:spPr/>
        <p:txBody>
          <a:bodyPr/>
          <a:lstStyle/>
          <a:p>
            <a:r>
              <a:rPr lang="de-DE" dirty="0"/>
              <a:t>Ist kein Geheimnis</a:t>
            </a:r>
          </a:p>
          <a:p>
            <a:r>
              <a:rPr lang="de-DE" dirty="0"/>
              <a:t>Braucht keine besondere Begabung</a:t>
            </a:r>
          </a:p>
          <a:p>
            <a:r>
              <a:rPr lang="de-DE" dirty="0"/>
              <a:t>Ist einfach </a:t>
            </a:r>
          </a:p>
          <a:p>
            <a:r>
              <a:rPr lang="de-DE" dirty="0"/>
              <a:t>Wie Landkarten lesen</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3">
                                            <p:txEl>
                                              <p:pRg st="0" end="0"/>
                                            </p:txEl>
                                          </p:spTgt>
                                        </p:tgtEl>
                                        <p:attrNameLst>
                                          <p:attrName>ppt_x</p:attrName>
                                        </p:attrNameLst>
                                      </p:cBhvr>
                                    </p:anim>
                                    <p:anim from="0" to="-1.0" calcmode="lin" valueType="num">
                                      <p:cBhvr>
                                        <p:cTn id="14" dur="200" decel="50000" autoRev="1" fill="hold">
                                          <p:stCondLst>
                                            <p:cond delay="600"/>
                                          </p:stCondLst>
                                        </p:cTn>
                                        <p:tgtEl>
                                          <p:spTgt spid="3">
                                            <p:txEl>
                                              <p:pRg st="0" end="0"/>
                                            </p:txEl>
                                          </p:spTgt>
                                        </p:tgtEl>
                                        <p:attrNameLst>
                                          <p:attrName>xshear</p:attrName>
                                        </p:attrNameLst>
                                      </p:cBhvr>
                                    </p:anim>
                                    <p:animScale>
                                      <p:cBhvr>
                                        <p:cTn id="15" dur="200" decel="100000" autoRev="1" fill="hold">
                                          <p:stCondLst>
                                            <p:cond delay="600"/>
                                          </p:stCondLst>
                                        </p:cTn>
                                        <p:tgtEl>
                                          <p:spTgt spid="3">
                                            <p:txEl>
                                              <p:pRg st="0" end="0"/>
                                            </p:txEl>
                                          </p:spTgt>
                                        </p:tgtEl>
                                      </p:cBhvr>
                                      <p:from x="100000" y="100000"/>
                                      <p:to x="80000" y="100000"/>
                                    </p:animScale>
                                    <p:anim by="(#ppt_h/3+#ppt_w*0.1)" calcmode="lin" valueType="num">
                                      <p:cBhvr additive="sum">
                                        <p:cTn id="16"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from="(-#ppt_w/2)" to="(#ppt_x)" calcmode="lin" valueType="num">
                                      <p:cBhvr>
                                        <p:cTn id="29" dur="600" fill="hold">
                                          <p:stCondLst>
                                            <p:cond delay="0"/>
                                          </p:stCondLst>
                                        </p:cTn>
                                        <p:tgtEl>
                                          <p:spTgt spid="3">
                                            <p:txEl>
                                              <p:pRg st="2" end="2"/>
                                            </p:txEl>
                                          </p:spTgt>
                                        </p:tgtEl>
                                        <p:attrNameLst>
                                          <p:attrName>ppt_x</p:attrName>
                                        </p:attrNameLst>
                                      </p:cBhvr>
                                    </p:anim>
                                    <p:anim from="0" to="-1.0" calcmode="lin" valueType="num">
                                      <p:cBhvr>
                                        <p:cTn id="30" dur="200" decel="50000" autoRev="1" fill="hold">
                                          <p:stCondLst>
                                            <p:cond delay="600"/>
                                          </p:stCondLst>
                                        </p:cTn>
                                        <p:tgtEl>
                                          <p:spTgt spid="3">
                                            <p:txEl>
                                              <p:pRg st="2" end="2"/>
                                            </p:txEl>
                                          </p:spTgt>
                                        </p:tgtEl>
                                        <p:attrNameLst>
                                          <p:attrName>xshear</p:attrName>
                                        </p:attrNameLst>
                                      </p:cBhvr>
                                    </p:anim>
                                    <p:animScale>
                                      <p:cBhvr>
                                        <p:cTn id="31" dur="200" decel="100000" autoRev="1" fill="hold">
                                          <p:stCondLst>
                                            <p:cond delay="600"/>
                                          </p:stCondLst>
                                        </p:cTn>
                                        <p:tgtEl>
                                          <p:spTgt spid="3">
                                            <p:txEl>
                                              <p:pRg st="2" end="2"/>
                                            </p:txEl>
                                          </p:spTgt>
                                        </p:tgtEl>
                                      </p:cBhvr>
                                      <p:from x="100000" y="100000"/>
                                      <p:to x="80000" y="100000"/>
                                    </p:animScale>
                                    <p:anim by="(#ppt_h/3+#ppt_w*0.1)" calcmode="lin" valueType="num">
                                      <p:cBhvr additive="sum">
                                        <p:cTn id="32"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from="(-#ppt_w/2)" to="(#ppt_x)" calcmode="lin" valueType="num">
                                      <p:cBhvr>
                                        <p:cTn id="37" dur="600" fill="hold">
                                          <p:stCondLst>
                                            <p:cond delay="0"/>
                                          </p:stCondLst>
                                        </p:cTn>
                                        <p:tgtEl>
                                          <p:spTgt spid="3">
                                            <p:txEl>
                                              <p:pRg st="3" end="3"/>
                                            </p:txEl>
                                          </p:spTgt>
                                        </p:tgtEl>
                                        <p:attrNameLst>
                                          <p:attrName>ppt_x</p:attrName>
                                        </p:attrNameLst>
                                      </p:cBhvr>
                                    </p:anim>
                                    <p:anim from="0" to="-1.0" calcmode="lin" valueType="num">
                                      <p:cBhvr>
                                        <p:cTn id="38" dur="200" decel="50000" autoRev="1" fill="hold">
                                          <p:stCondLst>
                                            <p:cond delay="600"/>
                                          </p:stCondLst>
                                        </p:cTn>
                                        <p:tgtEl>
                                          <p:spTgt spid="3">
                                            <p:txEl>
                                              <p:pRg st="3" end="3"/>
                                            </p:txEl>
                                          </p:spTgt>
                                        </p:tgtEl>
                                        <p:attrNameLst>
                                          <p:attrName>xshear</p:attrName>
                                        </p:attrNameLst>
                                      </p:cBhvr>
                                    </p:anim>
                                    <p:animScale>
                                      <p:cBhvr>
                                        <p:cTn id="39" dur="200" decel="100000" autoRev="1" fill="hold">
                                          <p:stCondLst>
                                            <p:cond delay="600"/>
                                          </p:stCondLst>
                                        </p:cTn>
                                        <p:tgtEl>
                                          <p:spTgt spid="3">
                                            <p:txEl>
                                              <p:pRg st="3" end="3"/>
                                            </p:txEl>
                                          </p:spTgt>
                                        </p:tgtEl>
                                      </p:cBhvr>
                                      <p:from x="100000" y="100000"/>
                                      <p:to x="80000" y="100000"/>
                                    </p:animScale>
                                    <p:anim by="(#ppt_h/3+#ppt_w*0.1)" calcmode="lin" valueType="num">
                                      <p:cBhvr additive="sum">
                                        <p:cTn id="40"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b="1" dirty="0"/>
            </a:br>
            <a:br>
              <a:rPr lang="de-DE" b="1" dirty="0"/>
            </a:br>
            <a:r>
              <a:rPr lang="de-DE" sz="4000" b="1" dirty="0"/>
              <a:t>2. Fußballen = Feuerbereich </a:t>
            </a:r>
            <a:br>
              <a:rPr lang="de-DE" b="1" dirty="0"/>
            </a:br>
            <a:r>
              <a:rPr lang="de-DE" b="1" dirty="0"/>
              <a:t> </a:t>
            </a:r>
            <a:br>
              <a:rPr lang="de-DE" dirty="0"/>
            </a:br>
            <a:endParaRPr lang="de-DE" dirty="0"/>
          </a:p>
        </p:txBody>
      </p:sp>
      <p:sp>
        <p:nvSpPr>
          <p:cNvPr id="3" name="Inhaltsplatzhalter 2"/>
          <p:cNvSpPr>
            <a:spLocks noGrp="1"/>
          </p:cNvSpPr>
          <p:nvPr>
            <p:ph idx="1"/>
          </p:nvPr>
        </p:nvSpPr>
        <p:spPr/>
        <p:txBody>
          <a:bodyPr>
            <a:normAutofit/>
          </a:bodyPr>
          <a:lstStyle/>
          <a:p>
            <a:r>
              <a:rPr lang="de-DE" dirty="0"/>
              <a:t>Kreativität, Selbstausdruck, Vertrauen, handwerkliche Fähigkeiten, Liebesbereich</a:t>
            </a:r>
          </a:p>
          <a:p>
            <a:r>
              <a:rPr lang="de-DE" dirty="0"/>
              <a:t>Sind Zeichen im Feuerbereich vorhanden, kann dies auf Blockaden in diesem Bereich hinweisen. </a:t>
            </a:r>
          </a:p>
          <a:p>
            <a:r>
              <a:rPr lang="de-DE" dirty="0"/>
              <a:t>Die Atmung, die Muskelspannung und das Herz können betroffen sein.</a:t>
            </a:r>
          </a:p>
          <a:p>
            <a:pPr>
              <a:buNone/>
            </a:pPr>
            <a:endParaRPr lang="de-DE" dirty="0"/>
          </a:p>
          <a:p>
            <a:endParaRPr lang="de-DE" dirty="0"/>
          </a:p>
        </p:txBody>
      </p:sp>
    </p:spTree>
    <p:extLst>
      <p:ext uri="{BB962C8B-B14F-4D97-AF65-F5344CB8AC3E}">
        <p14:creationId xmlns:p14="http://schemas.microsoft.com/office/powerpoint/2010/main" val="174356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81200" y="404664"/>
            <a:ext cx="8229600" cy="6192688"/>
          </a:xfrm>
        </p:spPr>
        <p:txBody>
          <a:bodyPr>
            <a:normAutofit lnSpcReduction="10000"/>
          </a:bodyPr>
          <a:lstStyle/>
          <a:p>
            <a:r>
              <a:rPr lang="de-DE" dirty="0">
                <a:latin typeface="Arial" pitchFamily="34" charset="0"/>
                <a:cs typeface="Arial" pitchFamily="34" charset="0"/>
              </a:rPr>
              <a:t>Trockene raue Haut oder Schwiele unterhalb kleinem Zeh = Schulterbeschwerden kann aus bedeuten, dass Selbstausdruck, handeln, geben und nehmen nicht im Gleichgewicht sind</a:t>
            </a:r>
          </a:p>
          <a:p>
            <a:pPr>
              <a:buNone/>
            </a:pPr>
            <a:r>
              <a:rPr lang="de-DE" dirty="0">
                <a:latin typeface="Arial" pitchFamily="34" charset="0"/>
                <a:cs typeface="Arial" pitchFamily="34" charset="0"/>
              </a:rPr>
              <a:t> </a:t>
            </a:r>
          </a:p>
          <a:p>
            <a:r>
              <a:rPr lang="de-DE" dirty="0">
                <a:latin typeface="Arial" pitchFamily="34" charset="0"/>
                <a:cs typeface="Arial" pitchFamily="34" charset="0"/>
              </a:rPr>
              <a:t>Hornhaut oder Linie im Bereich der Luftröhre = Asthma</a:t>
            </a:r>
          </a:p>
          <a:p>
            <a:r>
              <a:rPr lang="de-DE" dirty="0">
                <a:latin typeface="Arial" pitchFamily="34" charset="0"/>
                <a:cs typeface="Arial" pitchFamily="34" charset="0"/>
              </a:rPr>
              <a:t>Gefühl einmal nicht geliebt worden zu sein, kann oft Liebesgefühle nicht klar ausdrücken, Mauer aufgebaut</a:t>
            </a:r>
          </a:p>
          <a:p>
            <a:pPr>
              <a:buNone/>
            </a:pPr>
            <a:r>
              <a:rPr lang="de-DE" dirty="0">
                <a:latin typeface="Arial" pitchFamily="34" charset="0"/>
                <a:cs typeface="Arial" pitchFamily="34" charset="0"/>
              </a:rPr>
              <a:t> </a:t>
            </a:r>
          </a:p>
          <a:p>
            <a:r>
              <a:rPr lang="de-DE" dirty="0">
                <a:latin typeface="Arial" pitchFamily="34" charset="0"/>
                <a:cs typeface="Arial" pitchFamily="34" charset="0"/>
              </a:rPr>
              <a:t>Vertikale oder horizontale Linie = Tod eines geliebten Menschen</a:t>
            </a:r>
          </a:p>
          <a:p>
            <a:pPr>
              <a:buNone/>
            </a:pPr>
            <a:r>
              <a:rPr lang="de-DE" dirty="0">
                <a:latin typeface="Arial" pitchFamily="34" charset="0"/>
                <a:cs typeface="Arial" pitchFamily="34" charset="0"/>
              </a:rPr>
              <a:t> </a:t>
            </a:r>
          </a:p>
          <a:p>
            <a:r>
              <a:rPr lang="de-DE" dirty="0">
                <a:latin typeface="Arial" pitchFamily="34" charset="0"/>
                <a:cs typeface="Arial" pitchFamily="34" charset="0"/>
              </a:rPr>
              <a:t>Gekrümmte Linie an der Grenze zwischen Feuer und Wasser (unterhalb Schilddrüse) zurückliegende Trennung einer Beziehung</a:t>
            </a:r>
          </a:p>
          <a:p>
            <a:pPr>
              <a:buNone/>
            </a:pPr>
            <a:r>
              <a:rPr lang="de-DE" dirty="0">
                <a:latin typeface="Arial" pitchFamily="34" charset="0"/>
                <a:cs typeface="Arial" pitchFamily="34" charset="0"/>
              </a:rPr>
              <a:t> </a:t>
            </a:r>
          </a:p>
          <a:p>
            <a:r>
              <a:rPr lang="de-DE" dirty="0">
                <a:latin typeface="Arial" pitchFamily="34" charset="0"/>
                <a:cs typeface="Arial" pitchFamily="34" charset="0"/>
              </a:rPr>
              <a:t>Geschwollene, empfindliche, rote Feuerzone = kann Hinweis auf Lungenentzündung oder eine andere Lungenkrankheit sein</a:t>
            </a:r>
          </a:p>
          <a:p>
            <a:pPr>
              <a:buNone/>
            </a:pPr>
            <a:r>
              <a:rPr lang="de-DE" dirty="0">
                <a:latin typeface="Arial" pitchFamily="34" charset="0"/>
                <a:cs typeface="Arial" pitchFamily="34" charset="0"/>
              </a:rPr>
              <a:t> </a:t>
            </a:r>
          </a:p>
          <a:p>
            <a:r>
              <a:rPr lang="de-DE" dirty="0">
                <a:latin typeface="Arial" pitchFamily="34" charset="0"/>
                <a:cs typeface="Arial" pitchFamily="34" charset="0"/>
              </a:rPr>
              <a:t>Schwielen, trockene, raue, graue, feste Haut = Raucher, kann auch Hinweis auf Verschluss von Blutgefäß im Herzen (Angina </a:t>
            </a:r>
            <a:r>
              <a:rPr lang="de-DE" dirty="0" err="1">
                <a:latin typeface="Arial" pitchFamily="34" charset="0"/>
                <a:cs typeface="Arial" pitchFamily="34" charset="0"/>
              </a:rPr>
              <a:t>pectoris</a:t>
            </a:r>
            <a:r>
              <a:rPr lang="de-DE" dirty="0">
                <a:latin typeface="Arial" pitchFamily="34" charset="0"/>
                <a:cs typeface="Arial" pitchFamily="34" charset="0"/>
              </a:rPr>
              <a:t>) </a:t>
            </a:r>
          </a:p>
          <a:p>
            <a:endParaRPr lang="de-DE" dirty="0"/>
          </a:p>
        </p:txBody>
      </p:sp>
    </p:spTree>
    <p:extLst>
      <p:ext uri="{BB962C8B-B14F-4D97-AF65-F5344CB8AC3E}">
        <p14:creationId xmlns:p14="http://schemas.microsoft.com/office/powerpoint/2010/main" val="1865215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30767-1D59-45E1-8032-128BDAB2DAA7}"/>
              </a:ext>
            </a:extLst>
          </p:cNvPr>
          <p:cNvSpPr>
            <a:spLocks noGrp="1"/>
          </p:cNvSpPr>
          <p:nvPr>
            <p:ph type="title"/>
          </p:nvPr>
        </p:nvSpPr>
        <p:spPr/>
        <p:txBody>
          <a:bodyPr/>
          <a:lstStyle/>
          <a:p>
            <a:r>
              <a:rPr lang="de-DE" dirty="0"/>
              <a:t>Fußballen</a:t>
            </a:r>
          </a:p>
        </p:txBody>
      </p:sp>
      <p:pic>
        <p:nvPicPr>
          <p:cNvPr id="5" name="Inhaltsplatzhalter 4">
            <a:extLst>
              <a:ext uri="{FF2B5EF4-FFF2-40B4-BE49-F238E27FC236}">
                <a16:creationId xmlns:a16="http://schemas.microsoft.com/office/drawing/2014/main" id="{F27CA03F-EDD2-44CD-A8B2-2966082775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592" r="29456" b="21410"/>
          <a:stretch/>
        </p:blipFill>
        <p:spPr>
          <a:xfrm>
            <a:off x="2639617" y="1772816"/>
            <a:ext cx="2016225" cy="3556992"/>
          </a:xfrm>
        </p:spPr>
      </p:pic>
      <p:pic>
        <p:nvPicPr>
          <p:cNvPr id="9" name="Grafik 8">
            <a:extLst>
              <a:ext uri="{FF2B5EF4-FFF2-40B4-BE49-F238E27FC236}">
                <a16:creationId xmlns:a16="http://schemas.microsoft.com/office/drawing/2014/main" id="{5410CAC7-63F8-4B74-B6BE-BBCA1A720E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68" t="14000" r="1325" b="17401"/>
          <a:stretch/>
        </p:blipFill>
        <p:spPr>
          <a:xfrm rot="5400000">
            <a:off x="4499749" y="2363313"/>
            <a:ext cx="3696825" cy="2376000"/>
          </a:xfrm>
          <a:prstGeom prst="rect">
            <a:avLst/>
          </a:prstGeom>
        </p:spPr>
      </p:pic>
    </p:spTree>
    <p:extLst>
      <p:ext uri="{BB962C8B-B14F-4D97-AF65-F5344CB8AC3E}">
        <p14:creationId xmlns:p14="http://schemas.microsoft.com/office/powerpoint/2010/main" val="150250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B7A46-3350-4E42-A8FF-FE58058B7884}"/>
              </a:ext>
            </a:extLst>
          </p:cNvPr>
          <p:cNvSpPr>
            <a:spLocks noGrp="1"/>
          </p:cNvSpPr>
          <p:nvPr>
            <p:ph type="title"/>
          </p:nvPr>
        </p:nvSpPr>
        <p:spPr/>
        <p:txBody>
          <a:bodyPr/>
          <a:lstStyle/>
          <a:p>
            <a:endParaRPr lang="de-DE" dirty="0"/>
          </a:p>
        </p:txBody>
      </p:sp>
      <p:pic>
        <p:nvPicPr>
          <p:cNvPr id="5" name="Inhaltsplatzhalter 4">
            <a:extLst>
              <a:ext uri="{FF2B5EF4-FFF2-40B4-BE49-F238E27FC236}">
                <a16:creationId xmlns:a16="http://schemas.microsoft.com/office/drawing/2014/main" id="{C0A984AD-E2EE-4BC3-BC1E-1408BD673708}"/>
              </a:ext>
            </a:extLst>
          </p:cNvPr>
          <p:cNvPicPr>
            <a:picLocks noGrp="1" noChangeAspect="1"/>
          </p:cNvPicPr>
          <p:nvPr>
            <p:ph idx="1"/>
          </p:nvPr>
        </p:nvPicPr>
        <p:blipFill>
          <a:blip r:embed="rId2"/>
          <a:stretch>
            <a:fillRect/>
          </a:stretch>
        </p:blipFill>
        <p:spPr>
          <a:xfrm>
            <a:off x="0" y="-162560"/>
            <a:ext cx="12090400" cy="7020560"/>
          </a:xfrm>
        </p:spPr>
      </p:pic>
      <p:pic>
        <p:nvPicPr>
          <p:cNvPr id="7" name="Grafik 6">
            <a:extLst>
              <a:ext uri="{FF2B5EF4-FFF2-40B4-BE49-F238E27FC236}">
                <a16:creationId xmlns:a16="http://schemas.microsoft.com/office/drawing/2014/main" id="{1049CF1B-8C89-489A-95A2-42118D414DB3}"/>
              </a:ext>
            </a:extLst>
          </p:cNvPr>
          <p:cNvPicPr>
            <a:picLocks noChangeAspect="1"/>
          </p:cNvPicPr>
          <p:nvPr/>
        </p:nvPicPr>
        <p:blipFill>
          <a:blip r:embed="rId3"/>
          <a:stretch>
            <a:fillRect/>
          </a:stretch>
        </p:blipFill>
        <p:spPr>
          <a:xfrm>
            <a:off x="0" y="-162560"/>
            <a:ext cx="12141200" cy="6939280"/>
          </a:xfrm>
          <a:prstGeom prst="rect">
            <a:avLst/>
          </a:prstGeom>
        </p:spPr>
      </p:pic>
      <p:pic>
        <p:nvPicPr>
          <p:cNvPr id="9" name="Grafik 8">
            <a:extLst>
              <a:ext uri="{FF2B5EF4-FFF2-40B4-BE49-F238E27FC236}">
                <a16:creationId xmlns:a16="http://schemas.microsoft.com/office/drawing/2014/main" id="{F9A003E8-E396-47B7-8E9D-B50637017282}"/>
              </a:ext>
            </a:extLst>
          </p:cNvPr>
          <p:cNvPicPr>
            <a:picLocks noChangeAspect="1"/>
          </p:cNvPicPr>
          <p:nvPr/>
        </p:nvPicPr>
        <p:blipFill>
          <a:blip r:embed="rId4"/>
          <a:stretch>
            <a:fillRect/>
          </a:stretch>
        </p:blipFill>
        <p:spPr>
          <a:xfrm>
            <a:off x="0" y="-162560"/>
            <a:ext cx="12141200" cy="7274560"/>
          </a:xfrm>
          <a:prstGeom prst="rect">
            <a:avLst/>
          </a:prstGeom>
        </p:spPr>
      </p:pic>
    </p:spTree>
    <p:extLst>
      <p:ext uri="{BB962C8B-B14F-4D97-AF65-F5344CB8AC3E}">
        <p14:creationId xmlns:p14="http://schemas.microsoft.com/office/powerpoint/2010/main" val="23306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B04D2-A314-424E-BEFB-25E8C8D26190}"/>
              </a:ext>
            </a:extLst>
          </p:cNvPr>
          <p:cNvSpPr>
            <a:spLocks noGrp="1"/>
          </p:cNvSpPr>
          <p:nvPr>
            <p:ph type="ctrTitle"/>
          </p:nvPr>
        </p:nvSpPr>
        <p:spPr/>
        <p:txBody>
          <a:bodyPr/>
          <a:lstStyle/>
          <a:p>
            <a:pPr algn="ctr"/>
            <a:r>
              <a:rPr lang="de-DE" sz="4000" dirty="0"/>
              <a:t>Die Prägung des Menschen durch die Elemente</a:t>
            </a:r>
          </a:p>
        </p:txBody>
      </p:sp>
      <p:sp>
        <p:nvSpPr>
          <p:cNvPr id="4" name="Untertitel 3">
            <a:extLst>
              <a:ext uri="{FF2B5EF4-FFF2-40B4-BE49-F238E27FC236}">
                <a16:creationId xmlns:a16="http://schemas.microsoft.com/office/drawing/2014/main" id="{E7EB76C8-A4D5-449C-A796-AA81A7455082}"/>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39932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81664-E862-482E-8D30-DB0E8628704A}"/>
              </a:ext>
            </a:extLst>
          </p:cNvPr>
          <p:cNvSpPr>
            <a:spLocks noGrp="1"/>
          </p:cNvSpPr>
          <p:nvPr>
            <p:ph type="title"/>
          </p:nvPr>
        </p:nvSpPr>
        <p:spPr/>
        <p:txBody>
          <a:bodyPr/>
          <a:lstStyle/>
          <a:p>
            <a:r>
              <a:rPr lang="de-DE" dirty="0"/>
              <a:t>Erde:</a:t>
            </a:r>
          </a:p>
        </p:txBody>
      </p:sp>
      <p:sp>
        <p:nvSpPr>
          <p:cNvPr id="7" name="Inhaltsplatzhalter 6">
            <a:extLst>
              <a:ext uri="{FF2B5EF4-FFF2-40B4-BE49-F238E27FC236}">
                <a16:creationId xmlns:a16="http://schemas.microsoft.com/office/drawing/2014/main" id="{BA82E42C-30F4-419A-85EC-342152FF85A1}"/>
              </a:ext>
            </a:extLst>
          </p:cNvPr>
          <p:cNvSpPr>
            <a:spLocks noGrp="1"/>
          </p:cNvSpPr>
          <p:nvPr>
            <p:ph idx="1"/>
          </p:nvPr>
        </p:nvSpPr>
        <p:spPr/>
        <p:txBody>
          <a:bodyPr/>
          <a:lstStyle/>
          <a:p>
            <a:endParaRPr lang="de-DE" dirty="0"/>
          </a:p>
          <a:p>
            <a:endParaRPr lang="de-DE" dirty="0"/>
          </a:p>
          <a:p>
            <a:endParaRPr lang="de-DE" dirty="0"/>
          </a:p>
          <a:p>
            <a:endParaRPr lang="de-DE" dirty="0"/>
          </a:p>
          <a:p>
            <a:r>
              <a:rPr lang="de-DE" dirty="0"/>
              <a:t>Das erste Element des Lebens</a:t>
            </a:r>
          </a:p>
          <a:p>
            <a:endParaRPr lang="de-DE" dirty="0"/>
          </a:p>
          <a:p>
            <a:r>
              <a:rPr lang="de-DE" dirty="0"/>
              <a:t>Das Element Erde gibt uns einen festen Untergrund</a:t>
            </a:r>
          </a:p>
          <a:p>
            <a:endParaRPr lang="de-DE" dirty="0"/>
          </a:p>
          <a:p>
            <a:r>
              <a:rPr lang="de-DE" dirty="0"/>
              <a:t>Halt und Wurzeln</a:t>
            </a:r>
          </a:p>
          <a:p>
            <a:endParaRPr lang="de-DE" dirty="0"/>
          </a:p>
        </p:txBody>
      </p:sp>
      <p:pic>
        <p:nvPicPr>
          <p:cNvPr id="9" name="Grafik 8">
            <a:extLst>
              <a:ext uri="{FF2B5EF4-FFF2-40B4-BE49-F238E27FC236}">
                <a16:creationId xmlns:a16="http://schemas.microsoft.com/office/drawing/2014/main" id="{C7AA2AEF-42B3-4D21-9C42-76215696D849}"/>
              </a:ext>
            </a:extLst>
          </p:cNvPr>
          <p:cNvPicPr>
            <a:picLocks noChangeAspect="1"/>
          </p:cNvPicPr>
          <p:nvPr/>
        </p:nvPicPr>
        <p:blipFill>
          <a:blip r:embed="rId2"/>
          <a:stretch>
            <a:fillRect/>
          </a:stretch>
        </p:blipFill>
        <p:spPr>
          <a:xfrm>
            <a:off x="2225642" y="95250"/>
            <a:ext cx="6677025" cy="3333750"/>
          </a:xfrm>
          <a:prstGeom prst="rect">
            <a:avLst/>
          </a:prstGeom>
        </p:spPr>
      </p:pic>
    </p:spTree>
    <p:extLst>
      <p:ext uri="{BB962C8B-B14F-4D97-AF65-F5344CB8AC3E}">
        <p14:creationId xmlns:p14="http://schemas.microsoft.com/office/powerpoint/2010/main" val="245811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5F150-DDB9-425B-9BA0-67028F1AD917}"/>
              </a:ext>
            </a:extLst>
          </p:cNvPr>
          <p:cNvSpPr>
            <a:spLocks noGrp="1"/>
          </p:cNvSpPr>
          <p:nvPr>
            <p:ph type="title"/>
          </p:nvPr>
        </p:nvSpPr>
        <p:spPr/>
        <p:txBody>
          <a:bodyPr/>
          <a:lstStyle/>
          <a:p>
            <a:r>
              <a:rPr lang="de-DE" dirty="0"/>
              <a:t>Ein gutes und harmonisches </a:t>
            </a:r>
            <a:br>
              <a:rPr lang="de-DE" dirty="0"/>
            </a:br>
            <a:r>
              <a:rPr lang="de-DE" dirty="0"/>
              <a:t>Erdelement steht für:</a:t>
            </a:r>
          </a:p>
        </p:txBody>
      </p:sp>
      <p:sp>
        <p:nvSpPr>
          <p:cNvPr id="3" name="Inhaltsplatzhalter 2">
            <a:extLst>
              <a:ext uri="{FF2B5EF4-FFF2-40B4-BE49-F238E27FC236}">
                <a16:creationId xmlns:a16="http://schemas.microsoft.com/office/drawing/2014/main" id="{2C78C054-BEDA-4A0F-AD4E-F995731C0361}"/>
              </a:ext>
            </a:extLst>
          </p:cNvPr>
          <p:cNvSpPr>
            <a:spLocks noGrp="1"/>
          </p:cNvSpPr>
          <p:nvPr>
            <p:ph idx="1"/>
          </p:nvPr>
        </p:nvSpPr>
        <p:spPr/>
        <p:txBody>
          <a:bodyPr/>
          <a:lstStyle/>
          <a:p>
            <a:r>
              <a:rPr lang="de-DE" dirty="0"/>
              <a:t>Vertrauen</a:t>
            </a:r>
          </a:p>
          <a:p>
            <a:r>
              <a:rPr lang="de-DE" dirty="0"/>
              <a:t>Standhaftigkeit</a:t>
            </a:r>
          </a:p>
          <a:p>
            <a:r>
              <a:rPr lang="de-DE" dirty="0"/>
              <a:t>Ausdauer</a:t>
            </a:r>
          </a:p>
          <a:p>
            <a:r>
              <a:rPr lang="de-DE" dirty="0"/>
              <a:t>Beharrlichkeit</a:t>
            </a:r>
          </a:p>
          <a:p>
            <a:r>
              <a:rPr lang="de-DE" dirty="0"/>
              <a:t>Selbstbeherrschung</a:t>
            </a:r>
          </a:p>
          <a:p>
            <a:r>
              <a:rPr lang="de-DE" dirty="0"/>
              <a:t>Ordnung</a:t>
            </a:r>
          </a:p>
          <a:p>
            <a:r>
              <a:rPr lang="de-DE" dirty="0"/>
              <a:t>Struktur</a:t>
            </a:r>
          </a:p>
          <a:p>
            <a:r>
              <a:rPr lang="de-DE" dirty="0"/>
              <a:t>Arbeiten konzentriert, geduldig, ausdauernd und verantwortungsbewusst</a:t>
            </a:r>
          </a:p>
          <a:p>
            <a:r>
              <a:rPr lang="de-DE" dirty="0"/>
              <a:t>Ausgeprägter Realitätssinn</a:t>
            </a:r>
          </a:p>
        </p:txBody>
      </p:sp>
    </p:spTree>
    <p:extLst>
      <p:ext uri="{BB962C8B-B14F-4D97-AF65-F5344CB8AC3E}">
        <p14:creationId xmlns:p14="http://schemas.microsoft.com/office/powerpoint/2010/main" val="2636569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CF5C1-EC21-49BA-AD77-EAF9E979C196}"/>
              </a:ext>
            </a:extLst>
          </p:cNvPr>
          <p:cNvSpPr>
            <a:spLocks noGrp="1"/>
          </p:cNvSpPr>
          <p:nvPr>
            <p:ph type="title"/>
          </p:nvPr>
        </p:nvSpPr>
        <p:spPr/>
        <p:txBody>
          <a:bodyPr/>
          <a:lstStyle/>
          <a:p>
            <a:r>
              <a:rPr lang="de-DE" dirty="0"/>
              <a:t>Zuviel „Erde“ bedeutet:</a:t>
            </a:r>
          </a:p>
        </p:txBody>
      </p:sp>
      <p:sp>
        <p:nvSpPr>
          <p:cNvPr id="3" name="Inhaltsplatzhalter 2">
            <a:extLst>
              <a:ext uri="{FF2B5EF4-FFF2-40B4-BE49-F238E27FC236}">
                <a16:creationId xmlns:a16="http://schemas.microsoft.com/office/drawing/2014/main" id="{AD05BA6A-6645-4E2E-A283-96A57D82E606}"/>
              </a:ext>
            </a:extLst>
          </p:cNvPr>
          <p:cNvSpPr>
            <a:spLocks noGrp="1"/>
          </p:cNvSpPr>
          <p:nvPr>
            <p:ph idx="1"/>
          </p:nvPr>
        </p:nvSpPr>
        <p:spPr>
          <a:xfrm>
            <a:off x="677334" y="1390261"/>
            <a:ext cx="8596668" cy="5178490"/>
          </a:xfrm>
        </p:spPr>
        <p:txBody>
          <a:bodyPr/>
          <a:lstStyle/>
          <a:p>
            <a:r>
              <a:rPr lang="de-DE" dirty="0"/>
              <a:t>Sturheit</a:t>
            </a:r>
          </a:p>
          <a:p>
            <a:pPr marL="0" indent="0">
              <a:buNone/>
            </a:pPr>
            <a:endParaRPr lang="de-DE" dirty="0"/>
          </a:p>
          <a:p>
            <a:r>
              <a:rPr lang="de-DE" dirty="0"/>
              <a:t>Verschlossenheit</a:t>
            </a:r>
          </a:p>
          <a:p>
            <a:endParaRPr lang="de-DE" dirty="0"/>
          </a:p>
          <a:p>
            <a:r>
              <a:rPr lang="de-DE" dirty="0"/>
              <a:t>Unbeweglichkeit</a:t>
            </a:r>
          </a:p>
          <a:p>
            <a:r>
              <a:rPr lang="de-DE" dirty="0"/>
              <a:t> </a:t>
            </a:r>
          </a:p>
          <a:p>
            <a:r>
              <a:rPr lang="de-DE" dirty="0"/>
              <a:t>Streng</a:t>
            </a:r>
          </a:p>
          <a:p>
            <a:endParaRPr lang="de-DE" dirty="0"/>
          </a:p>
          <a:p>
            <a:r>
              <a:rPr lang="de-DE" dirty="0"/>
              <a:t>Unnachgiebig</a:t>
            </a:r>
          </a:p>
          <a:p>
            <a:endParaRPr lang="de-DE" dirty="0"/>
          </a:p>
          <a:p>
            <a:r>
              <a:rPr lang="de-DE" dirty="0"/>
              <a:t>Nichts Neues zulassen (alles soll bleiben wie es ist)</a:t>
            </a:r>
          </a:p>
        </p:txBody>
      </p:sp>
    </p:spTree>
    <p:extLst>
      <p:ext uri="{BB962C8B-B14F-4D97-AF65-F5344CB8AC3E}">
        <p14:creationId xmlns:p14="http://schemas.microsoft.com/office/powerpoint/2010/main" val="810699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0C6E-9C97-4437-9E3F-2D3A6141034A}"/>
              </a:ext>
            </a:extLst>
          </p:cNvPr>
          <p:cNvSpPr>
            <a:spLocks noGrp="1"/>
          </p:cNvSpPr>
          <p:nvPr>
            <p:ph type="title"/>
          </p:nvPr>
        </p:nvSpPr>
        <p:spPr/>
        <p:txBody>
          <a:bodyPr/>
          <a:lstStyle/>
          <a:p>
            <a:r>
              <a:rPr lang="de-DE" dirty="0"/>
              <a:t>Zu wenig Erde bedeutet:</a:t>
            </a:r>
          </a:p>
        </p:txBody>
      </p:sp>
      <p:sp>
        <p:nvSpPr>
          <p:cNvPr id="3" name="Inhaltsplatzhalter 2">
            <a:extLst>
              <a:ext uri="{FF2B5EF4-FFF2-40B4-BE49-F238E27FC236}">
                <a16:creationId xmlns:a16="http://schemas.microsoft.com/office/drawing/2014/main" id="{FEB0EE2C-10D6-40F8-8F57-B4C34B5E9B2C}"/>
              </a:ext>
            </a:extLst>
          </p:cNvPr>
          <p:cNvSpPr>
            <a:spLocks noGrp="1"/>
          </p:cNvSpPr>
          <p:nvPr>
            <p:ph idx="1"/>
          </p:nvPr>
        </p:nvSpPr>
        <p:spPr>
          <a:xfrm>
            <a:off x="677334" y="2160589"/>
            <a:ext cx="8596668" cy="4622766"/>
          </a:xfrm>
        </p:spPr>
        <p:txBody>
          <a:bodyPr/>
          <a:lstStyle/>
          <a:p>
            <a:r>
              <a:rPr lang="de-DE" dirty="0"/>
              <a:t>Unentschlossenheit</a:t>
            </a:r>
          </a:p>
          <a:p>
            <a:endParaRPr lang="de-DE" dirty="0"/>
          </a:p>
          <a:p>
            <a:r>
              <a:rPr lang="de-DE" dirty="0"/>
              <a:t>Fehlendes Vertrauen (auch in die kosmische Gerechtigkeit)</a:t>
            </a:r>
          </a:p>
          <a:p>
            <a:endParaRPr lang="de-DE" dirty="0"/>
          </a:p>
          <a:p>
            <a:r>
              <a:rPr lang="de-DE" dirty="0" err="1"/>
              <a:t>Exsistenzängste</a:t>
            </a:r>
            <a:endParaRPr lang="de-DE" dirty="0"/>
          </a:p>
          <a:p>
            <a:endParaRPr lang="de-DE" dirty="0"/>
          </a:p>
          <a:p>
            <a:r>
              <a:rPr lang="de-DE" dirty="0"/>
              <a:t>Fühlen sich oft verloren</a:t>
            </a:r>
          </a:p>
          <a:p>
            <a:endParaRPr lang="de-DE" dirty="0"/>
          </a:p>
          <a:p>
            <a:r>
              <a:rPr lang="de-DE" dirty="0"/>
              <a:t>Wissen nicht richtig, wo sie hin gehören</a:t>
            </a:r>
          </a:p>
          <a:p>
            <a:endParaRPr lang="de-DE" dirty="0"/>
          </a:p>
          <a:p>
            <a:r>
              <a:rPr lang="de-DE" dirty="0"/>
              <a:t>Fehlendes Heimatgefühl</a:t>
            </a:r>
          </a:p>
          <a:p>
            <a:endParaRPr lang="de-DE" dirty="0"/>
          </a:p>
        </p:txBody>
      </p:sp>
    </p:spTree>
    <p:extLst>
      <p:ext uri="{BB962C8B-B14F-4D97-AF65-F5344CB8AC3E}">
        <p14:creationId xmlns:p14="http://schemas.microsoft.com/office/powerpoint/2010/main" val="2980417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kumente und Einstellungen\FSC\Eigene Dateien\Lehrgänge\Kursinhalte\Füße lesen\Elementenbilder + Entsprechungen\Detian-Wasserfall-2_jpg.jpg"/>
          <p:cNvPicPr>
            <a:picLocks noGrp="1" noChangeAspect="1" noChangeArrowheads="1"/>
          </p:cNvPicPr>
          <p:nvPr>
            <p:ph idx="1"/>
          </p:nvPr>
        </p:nvPicPr>
        <p:blipFill>
          <a:blip r:embed="rId2" cstate="print"/>
          <a:srcRect/>
          <a:stretch>
            <a:fillRect/>
          </a:stretch>
        </p:blipFill>
        <p:spPr bwMode="auto">
          <a:xfrm>
            <a:off x="2603500" y="63500"/>
            <a:ext cx="6985000" cy="6731000"/>
          </a:xfrm>
          <a:prstGeom prst="rect">
            <a:avLst/>
          </a:prstGeom>
          <a:noFill/>
        </p:spPr>
      </p:pic>
      <p:sp>
        <p:nvSpPr>
          <p:cNvPr id="6" name="Textfeld 5"/>
          <p:cNvSpPr txBox="1"/>
          <p:nvPr/>
        </p:nvSpPr>
        <p:spPr>
          <a:xfrm>
            <a:off x="1703512" y="260649"/>
            <a:ext cx="8964488" cy="6863417"/>
          </a:xfrm>
          <a:prstGeom prst="rect">
            <a:avLst/>
          </a:prstGeom>
          <a:noFill/>
        </p:spPr>
        <p:txBody>
          <a:bodyPr wrap="square" rtlCol="0">
            <a:spAutoFit/>
          </a:bodyPr>
          <a:lstStyle/>
          <a:p>
            <a:endParaRPr lang="de-DE" sz="8800" b="1" dirty="0">
              <a:solidFill>
                <a:schemeClr val="bg1"/>
              </a:solidFill>
            </a:endParaRPr>
          </a:p>
          <a:p>
            <a:endParaRPr lang="de-DE" sz="8800" b="1" dirty="0">
              <a:solidFill>
                <a:schemeClr val="bg1"/>
              </a:solidFill>
            </a:endParaRPr>
          </a:p>
          <a:p>
            <a:endParaRPr lang="de-DE" sz="8800" b="1" dirty="0">
              <a:solidFill>
                <a:schemeClr val="bg1"/>
              </a:solidFill>
            </a:endParaRPr>
          </a:p>
          <a:p>
            <a:endParaRPr lang="de-DE" sz="8800" b="1" dirty="0">
              <a:solidFill>
                <a:schemeClr val="bg1"/>
              </a:solidFill>
            </a:endParaRPr>
          </a:p>
          <a:p>
            <a:pPr algn="ctr"/>
            <a:r>
              <a:rPr lang="de-DE" sz="8800" dirty="0">
                <a:solidFill>
                  <a:schemeClr val="bg1"/>
                </a:solidFill>
              </a:rPr>
              <a:t>Wasser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Sich selbst besser „</a:t>
            </a:r>
            <a:r>
              <a:rPr lang="de-DE" dirty="0" err="1"/>
              <a:t>ver“stehen</a:t>
            </a:r>
            <a:r>
              <a:rPr lang="de-DE" dirty="0"/>
              <a:t>“ lernen</a:t>
            </a:r>
          </a:p>
        </p:txBody>
      </p:sp>
      <p:sp>
        <p:nvSpPr>
          <p:cNvPr id="3" name="Inhaltsplatzhalter 2"/>
          <p:cNvSpPr>
            <a:spLocks noGrp="1"/>
          </p:cNvSpPr>
          <p:nvPr>
            <p:ph idx="1"/>
          </p:nvPr>
        </p:nvSpPr>
        <p:spPr/>
        <p:txBody>
          <a:bodyPr/>
          <a:lstStyle/>
          <a:p>
            <a:pPr>
              <a:buNone/>
            </a:pPr>
            <a:r>
              <a:rPr lang="de-DE" dirty="0"/>
              <a:t>	Stell Dich ganz bewusst auf Deine Füße und denke den Satz:</a:t>
            </a:r>
          </a:p>
          <a:p>
            <a:pPr>
              <a:buNone/>
            </a:pPr>
            <a:endParaRPr lang="de-DE" dirty="0"/>
          </a:p>
          <a:p>
            <a:pPr>
              <a:buNone/>
            </a:pPr>
            <a:r>
              <a:rPr lang="de-DE" dirty="0"/>
              <a:t>„Ich weiß nicht was ich will“</a:t>
            </a:r>
          </a:p>
          <a:p>
            <a:pPr algn="ctr">
              <a:buNone/>
            </a:pPr>
            <a:r>
              <a:rPr lang="de-DE" dirty="0"/>
              <a:t>Oder </a:t>
            </a:r>
          </a:p>
          <a:p>
            <a:pPr>
              <a:buNone/>
            </a:pPr>
            <a:r>
              <a:rPr lang="de-DE" dirty="0"/>
              <a:t>„Ich weiß nicht wie es weitergeht“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from="(-#ppt_w/2)" to="(#ppt_x)" calcmode="lin" valueType="num">
                                      <p:cBhvr>
                                        <p:cTn id="17" dur="600" fill="hold">
                                          <p:stCondLst>
                                            <p:cond delay="0"/>
                                          </p:stCondLst>
                                        </p:cTn>
                                        <p:tgtEl>
                                          <p:spTgt spid="3">
                                            <p:txEl>
                                              <p:pRg st="2" end="2"/>
                                            </p:txEl>
                                          </p:spTgt>
                                        </p:tgtEl>
                                        <p:attrNameLst>
                                          <p:attrName>ppt_x</p:attrName>
                                        </p:attrNameLst>
                                      </p:cBhvr>
                                    </p:anim>
                                    <p:anim from="0" to="-1.0" calcmode="lin" valueType="num">
                                      <p:cBhvr>
                                        <p:cTn id="18" dur="200" decel="50000" autoRev="1" fill="hold">
                                          <p:stCondLst>
                                            <p:cond delay="600"/>
                                          </p:stCondLst>
                                        </p:cTn>
                                        <p:tgtEl>
                                          <p:spTgt spid="3">
                                            <p:txEl>
                                              <p:pRg st="2" end="2"/>
                                            </p:txEl>
                                          </p:spTgt>
                                        </p:tgtEl>
                                        <p:attrNameLst>
                                          <p:attrName>xshear</p:attrName>
                                        </p:attrNameLst>
                                      </p:cBhvr>
                                    </p:anim>
                                    <p:animScale>
                                      <p:cBhvr>
                                        <p:cTn id="19" dur="200" decel="100000" autoRev="1" fill="hold">
                                          <p:stCondLst>
                                            <p:cond delay="600"/>
                                          </p:stCondLst>
                                        </p:cTn>
                                        <p:tgtEl>
                                          <p:spTgt spid="3">
                                            <p:txEl>
                                              <p:pRg st="2" end="2"/>
                                            </p:txEl>
                                          </p:spTgt>
                                        </p:tgtEl>
                                      </p:cBhvr>
                                      <p:from x="100000" y="100000"/>
                                      <p:to x="80000" y="100000"/>
                                    </p:animScale>
                                    <p:anim by="(#ppt_h/3+#ppt_w*0.1)" calcmode="lin" valueType="num">
                                      <p:cBhvr additive="sum">
                                        <p:cTn id="20" dur="200" decel="100000" autoRev="1" fill="hold">
                                          <p:stCondLst>
                                            <p:cond delay="600"/>
                                          </p:stCondLst>
                                        </p:cTn>
                                        <p:tgtEl>
                                          <p:spTgt spid="3">
                                            <p:txEl>
                                              <p:pRg st="2" end="2"/>
                                            </p:txEl>
                                          </p:spTgt>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par>
                                <p:cTn id="27" presetID="34"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from="(-#ppt_w/2)" to="(#ppt_x)" calcmode="lin" valueType="num">
                                      <p:cBhvr>
                                        <p:cTn id="29" dur="600" fill="hold">
                                          <p:stCondLst>
                                            <p:cond delay="0"/>
                                          </p:stCondLst>
                                        </p:cTn>
                                        <p:tgtEl>
                                          <p:spTgt spid="3">
                                            <p:txEl>
                                              <p:pRg st="4" end="4"/>
                                            </p:txEl>
                                          </p:spTgt>
                                        </p:tgtEl>
                                        <p:attrNameLst>
                                          <p:attrName>ppt_x</p:attrName>
                                        </p:attrNameLst>
                                      </p:cBhvr>
                                    </p:anim>
                                    <p:anim from="0" to="-1.0" calcmode="lin" valueType="num">
                                      <p:cBhvr>
                                        <p:cTn id="30" dur="200" decel="50000" autoRev="1" fill="hold">
                                          <p:stCondLst>
                                            <p:cond delay="600"/>
                                          </p:stCondLst>
                                        </p:cTn>
                                        <p:tgtEl>
                                          <p:spTgt spid="3">
                                            <p:txEl>
                                              <p:pRg st="4" end="4"/>
                                            </p:txEl>
                                          </p:spTgt>
                                        </p:tgtEl>
                                        <p:attrNameLst>
                                          <p:attrName>xshear</p:attrName>
                                        </p:attrNameLst>
                                      </p:cBhvr>
                                    </p:anim>
                                    <p:animScale>
                                      <p:cBhvr>
                                        <p:cTn id="31" dur="200" decel="100000" autoRev="1" fill="hold">
                                          <p:stCondLst>
                                            <p:cond delay="600"/>
                                          </p:stCondLst>
                                        </p:cTn>
                                        <p:tgtEl>
                                          <p:spTgt spid="3">
                                            <p:txEl>
                                              <p:pRg st="4" end="4"/>
                                            </p:txEl>
                                          </p:spTgt>
                                        </p:tgtEl>
                                      </p:cBhvr>
                                      <p:from x="100000" y="100000"/>
                                      <p:to x="80000" y="100000"/>
                                    </p:animScale>
                                    <p:anim by="(#ppt_h/3+#ppt_w*0.1)" calcmode="lin" valueType="num">
                                      <p:cBhvr additive="sum">
                                        <p:cTn id="3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E05B3-08A2-465B-97A5-107C53D5CB1A}"/>
              </a:ext>
            </a:extLst>
          </p:cNvPr>
          <p:cNvSpPr>
            <a:spLocks noGrp="1"/>
          </p:cNvSpPr>
          <p:nvPr>
            <p:ph type="title"/>
          </p:nvPr>
        </p:nvSpPr>
        <p:spPr/>
        <p:txBody>
          <a:bodyPr/>
          <a:lstStyle/>
          <a:p>
            <a:r>
              <a:rPr lang="de-DE" dirty="0"/>
              <a:t>Element Wasser</a:t>
            </a:r>
          </a:p>
        </p:txBody>
      </p:sp>
      <p:sp>
        <p:nvSpPr>
          <p:cNvPr id="3" name="Inhaltsplatzhalter 2">
            <a:extLst>
              <a:ext uri="{FF2B5EF4-FFF2-40B4-BE49-F238E27FC236}">
                <a16:creationId xmlns:a16="http://schemas.microsoft.com/office/drawing/2014/main" id="{4968452E-C09A-4785-BF46-7131D33BB432}"/>
              </a:ext>
            </a:extLst>
          </p:cNvPr>
          <p:cNvSpPr>
            <a:spLocks noGrp="1"/>
          </p:cNvSpPr>
          <p:nvPr>
            <p:ph idx="1"/>
          </p:nvPr>
        </p:nvSpPr>
        <p:spPr/>
        <p:txBody>
          <a:bodyPr/>
          <a:lstStyle/>
          <a:p>
            <a:pPr lvl="0"/>
            <a:r>
              <a:rPr lang="de-DE" dirty="0"/>
              <a:t>Wasser ist unser </a:t>
            </a:r>
            <a:r>
              <a:rPr lang="de-DE" dirty="0" err="1"/>
              <a:t>Lebenselexier</a:t>
            </a:r>
            <a:endParaRPr lang="de-DE" dirty="0"/>
          </a:p>
          <a:p>
            <a:pPr lvl="0"/>
            <a:endParaRPr lang="de-DE" dirty="0"/>
          </a:p>
          <a:p>
            <a:pPr lvl="0"/>
            <a:r>
              <a:rPr lang="de-DE" dirty="0"/>
              <a:t> ohne Wasser gäbe es kein Leben</a:t>
            </a:r>
          </a:p>
          <a:p>
            <a:pPr lvl="0"/>
            <a:endParaRPr lang="de-DE" dirty="0"/>
          </a:p>
          <a:p>
            <a:pPr lvl="0"/>
            <a:r>
              <a:rPr lang="de-DE" dirty="0"/>
              <a:t>Wasser steht für:</a:t>
            </a:r>
          </a:p>
          <a:p>
            <a:pPr lvl="0"/>
            <a:r>
              <a:rPr lang="de-DE" dirty="0"/>
              <a:t>Gefühle</a:t>
            </a:r>
          </a:p>
          <a:p>
            <a:pPr lvl="0"/>
            <a:r>
              <a:rPr lang="de-DE" dirty="0"/>
              <a:t>Träume</a:t>
            </a:r>
          </a:p>
          <a:p>
            <a:pPr lvl="0"/>
            <a:r>
              <a:rPr lang="de-DE" dirty="0"/>
              <a:t>Instinkt und Unterbewusstsein</a:t>
            </a:r>
          </a:p>
          <a:p>
            <a:endParaRPr lang="de-DE" dirty="0"/>
          </a:p>
        </p:txBody>
      </p:sp>
    </p:spTree>
    <p:extLst>
      <p:ext uri="{BB962C8B-B14F-4D97-AF65-F5344CB8AC3E}">
        <p14:creationId xmlns:p14="http://schemas.microsoft.com/office/powerpoint/2010/main" val="3212600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9021C-6E54-4893-8713-A7F500C60AB2}"/>
              </a:ext>
            </a:extLst>
          </p:cNvPr>
          <p:cNvSpPr>
            <a:spLocks noGrp="1"/>
          </p:cNvSpPr>
          <p:nvPr>
            <p:ph type="title"/>
          </p:nvPr>
        </p:nvSpPr>
        <p:spPr/>
        <p:txBody>
          <a:bodyPr>
            <a:normAutofit fontScale="90000"/>
          </a:bodyPr>
          <a:lstStyle/>
          <a:p>
            <a:r>
              <a:rPr lang="de-DE" dirty="0"/>
              <a:t>Menschen mit einem starken Wasserelement</a:t>
            </a:r>
            <a:br>
              <a:rPr lang="de-DE" dirty="0"/>
            </a:br>
            <a:endParaRPr lang="de-DE" dirty="0"/>
          </a:p>
        </p:txBody>
      </p:sp>
      <p:sp>
        <p:nvSpPr>
          <p:cNvPr id="3" name="Inhaltsplatzhalter 2">
            <a:extLst>
              <a:ext uri="{FF2B5EF4-FFF2-40B4-BE49-F238E27FC236}">
                <a16:creationId xmlns:a16="http://schemas.microsoft.com/office/drawing/2014/main" id="{88829D59-B0CF-43B4-9A65-65CF76D8FEEC}"/>
              </a:ext>
            </a:extLst>
          </p:cNvPr>
          <p:cNvSpPr>
            <a:spLocks noGrp="1"/>
          </p:cNvSpPr>
          <p:nvPr>
            <p:ph idx="1"/>
          </p:nvPr>
        </p:nvSpPr>
        <p:spPr/>
        <p:txBody>
          <a:bodyPr>
            <a:normAutofit/>
          </a:bodyPr>
          <a:lstStyle/>
          <a:p>
            <a:pPr lvl="0"/>
            <a:r>
              <a:rPr lang="de-DE" dirty="0"/>
              <a:t>Verstehen Gefühle und sind zu echtem Mitgefühl fähig</a:t>
            </a:r>
          </a:p>
          <a:p>
            <a:pPr lvl="0"/>
            <a:r>
              <a:rPr lang="de-DE" dirty="0"/>
              <a:t>Können zuhören</a:t>
            </a:r>
          </a:p>
          <a:p>
            <a:pPr lvl="0"/>
            <a:r>
              <a:rPr lang="de-DE" dirty="0"/>
              <a:t>Diplomatie und Einfühlungsvermögen</a:t>
            </a:r>
          </a:p>
          <a:p>
            <a:pPr lvl="0"/>
            <a:r>
              <a:rPr lang="de-DE" dirty="0"/>
              <a:t>Haben keine Scheu gegen den Strom zu schwimmen und den Dingen auf den Grund zu gehen</a:t>
            </a:r>
          </a:p>
          <a:p>
            <a:pPr lvl="0"/>
            <a:r>
              <a:rPr lang="de-DE" dirty="0"/>
              <a:t>Wenn es sein muss geht man auch unkonventionelle Wege</a:t>
            </a:r>
          </a:p>
          <a:p>
            <a:pPr lvl="0"/>
            <a:r>
              <a:rPr lang="de-DE" dirty="0"/>
              <a:t>Sind dichterisch und künstlerisch</a:t>
            </a:r>
          </a:p>
          <a:p>
            <a:pPr lvl="0"/>
            <a:r>
              <a:rPr lang="de-DE" dirty="0"/>
              <a:t>Können sich musikalisch ausdrücken</a:t>
            </a:r>
          </a:p>
          <a:p>
            <a:pPr lvl="0"/>
            <a:r>
              <a:rPr lang="de-DE" dirty="0"/>
              <a:t>Sind Menschen die sich für helfende und therapeutische Berufe eignen</a:t>
            </a:r>
          </a:p>
          <a:p>
            <a:endParaRPr lang="de-DE" dirty="0"/>
          </a:p>
        </p:txBody>
      </p:sp>
    </p:spTree>
    <p:extLst>
      <p:ext uri="{BB962C8B-B14F-4D97-AF65-F5344CB8AC3E}">
        <p14:creationId xmlns:p14="http://schemas.microsoft.com/office/powerpoint/2010/main" val="3031585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7AF7F-205B-445F-B619-BBE16FB5351B}"/>
              </a:ext>
            </a:extLst>
          </p:cNvPr>
          <p:cNvSpPr>
            <a:spLocks noGrp="1"/>
          </p:cNvSpPr>
          <p:nvPr>
            <p:ph type="title"/>
          </p:nvPr>
        </p:nvSpPr>
        <p:spPr/>
        <p:txBody>
          <a:bodyPr/>
          <a:lstStyle/>
          <a:p>
            <a:r>
              <a:rPr lang="de-DE" dirty="0"/>
              <a:t>Zuviel „Wasser“</a:t>
            </a:r>
          </a:p>
        </p:txBody>
      </p:sp>
      <p:sp>
        <p:nvSpPr>
          <p:cNvPr id="3" name="Inhaltsplatzhalter 2">
            <a:extLst>
              <a:ext uri="{FF2B5EF4-FFF2-40B4-BE49-F238E27FC236}">
                <a16:creationId xmlns:a16="http://schemas.microsoft.com/office/drawing/2014/main" id="{4A9D3F9E-D4EE-43BA-87DE-26ED56E5BAAA}"/>
              </a:ext>
            </a:extLst>
          </p:cNvPr>
          <p:cNvSpPr>
            <a:spLocks noGrp="1"/>
          </p:cNvSpPr>
          <p:nvPr>
            <p:ph idx="1"/>
          </p:nvPr>
        </p:nvSpPr>
        <p:spPr/>
        <p:txBody>
          <a:bodyPr/>
          <a:lstStyle/>
          <a:p>
            <a:r>
              <a:rPr lang="de-DE" dirty="0"/>
              <a:t>Kälte,</a:t>
            </a:r>
          </a:p>
          <a:p>
            <a:r>
              <a:rPr lang="de-DE" dirty="0"/>
              <a:t>Gefühlsblockaden</a:t>
            </a:r>
          </a:p>
          <a:p>
            <a:r>
              <a:rPr lang="de-DE" dirty="0"/>
              <a:t>Zorn</a:t>
            </a:r>
          </a:p>
          <a:p>
            <a:r>
              <a:rPr lang="de-DE" dirty="0"/>
              <a:t>Suchtverhalten</a:t>
            </a:r>
          </a:p>
          <a:p>
            <a:endParaRPr lang="de-DE" dirty="0"/>
          </a:p>
        </p:txBody>
      </p:sp>
    </p:spTree>
    <p:extLst>
      <p:ext uri="{BB962C8B-B14F-4D97-AF65-F5344CB8AC3E}">
        <p14:creationId xmlns:p14="http://schemas.microsoft.com/office/powerpoint/2010/main" val="3247505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18607-4A83-47CE-B942-0302AB9B9F72}"/>
              </a:ext>
            </a:extLst>
          </p:cNvPr>
          <p:cNvSpPr>
            <a:spLocks noGrp="1"/>
          </p:cNvSpPr>
          <p:nvPr>
            <p:ph type="title"/>
          </p:nvPr>
        </p:nvSpPr>
        <p:spPr/>
        <p:txBody>
          <a:bodyPr/>
          <a:lstStyle/>
          <a:p>
            <a:r>
              <a:rPr lang="de-DE" dirty="0"/>
              <a:t>Menschen mit einem schwachen Wasserelement</a:t>
            </a:r>
          </a:p>
        </p:txBody>
      </p:sp>
      <p:sp>
        <p:nvSpPr>
          <p:cNvPr id="3" name="Inhaltsplatzhalter 2">
            <a:extLst>
              <a:ext uri="{FF2B5EF4-FFF2-40B4-BE49-F238E27FC236}">
                <a16:creationId xmlns:a16="http://schemas.microsoft.com/office/drawing/2014/main" id="{A69C5807-24F5-4C29-A3E4-013F05BFCD1A}"/>
              </a:ext>
            </a:extLst>
          </p:cNvPr>
          <p:cNvSpPr>
            <a:spLocks noGrp="1"/>
          </p:cNvSpPr>
          <p:nvPr>
            <p:ph idx="1"/>
          </p:nvPr>
        </p:nvSpPr>
        <p:spPr/>
        <p:txBody>
          <a:bodyPr/>
          <a:lstStyle/>
          <a:p>
            <a:pPr marL="0" lvl="0" indent="0">
              <a:buNone/>
            </a:pPr>
            <a:endParaRPr lang="de-DE" dirty="0"/>
          </a:p>
          <a:p>
            <a:pPr lvl="0"/>
            <a:r>
              <a:rPr lang="de-DE" dirty="0"/>
              <a:t>Fällt es den Menschen schwer sich auf Beziehungen gefühlsmäßig einzulassen</a:t>
            </a:r>
          </a:p>
          <a:p>
            <a:pPr lvl="0"/>
            <a:r>
              <a:rPr lang="de-DE" dirty="0"/>
              <a:t>Fehlt eventuell Vertrauen in den Partner</a:t>
            </a:r>
          </a:p>
          <a:p>
            <a:pPr lvl="0"/>
            <a:r>
              <a:rPr lang="de-DE" dirty="0"/>
              <a:t>Manchmal distanziert und kühl</a:t>
            </a:r>
          </a:p>
          <a:p>
            <a:pPr lvl="0"/>
            <a:r>
              <a:rPr lang="de-DE" dirty="0"/>
              <a:t>Zögerliches Verhalten</a:t>
            </a:r>
          </a:p>
          <a:p>
            <a:pPr lvl="0"/>
            <a:r>
              <a:rPr lang="de-DE" dirty="0"/>
              <a:t>Pessimistisches Denken</a:t>
            </a:r>
          </a:p>
          <a:p>
            <a:pPr lvl="0"/>
            <a:r>
              <a:rPr lang="de-DE" dirty="0"/>
              <a:t>Lethargie</a:t>
            </a:r>
          </a:p>
        </p:txBody>
      </p:sp>
    </p:spTree>
    <p:extLst>
      <p:ext uri="{BB962C8B-B14F-4D97-AF65-F5344CB8AC3E}">
        <p14:creationId xmlns:p14="http://schemas.microsoft.com/office/powerpoint/2010/main" val="3491691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033E3-822A-4700-9B7E-51D6294A7617}"/>
              </a:ext>
            </a:extLst>
          </p:cNvPr>
          <p:cNvSpPr>
            <a:spLocks noGrp="1"/>
          </p:cNvSpPr>
          <p:nvPr>
            <p:ph type="title"/>
          </p:nvPr>
        </p:nvSpPr>
        <p:spPr/>
        <p:txBody>
          <a:bodyPr/>
          <a:lstStyle/>
          <a:p>
            <a:r>
              <a:rPr lang="de-DE" dirty="0"/>
              <a:t>Element Feuer</a:t>
            </a:r>
          </a:p>
        </p:txBody>
      </p:sp>
      <p:pic>
        <p:nvPicPr>
          <p:cNvPr id="5" name="Inhaltsplatzhalter 4">
            <a:extLst>
              <a:ext uri="{FF2B5EF4-FFF2-40B4-BE49-F238E27FC236}">
                <a16:creationId xmlns:a16="http://schemas.microsoft.com/office/drawing/2014/main" id="{64415522-1066-49D2-86AC-1202AD022EA7}"/>
              </a:ext>
            </a:extLst>
          </p:cNvPr>
          <p:cNvPicPr>
            <a:picLocks noGrp="1" noChangeAspect="1"/>
          </p:cNvPicPr>
          <p:nvPr>
            <p:ph idx="1"/>
          </p:nvPr>
        </p:nvPicPr>
        <p:blipFill>
          <a:blip r:embed="rId2"/>
          <a:stretch>
            <a:fillRect/>
          </a:stretch>
        </p:blipFill>
        <p:spPr>
          <a:xfrm>
            <a:off x="3915265" y="249747"/>
            <a:ext cx="4361470" cy="6538727"/>
          </a:xfrm>
        </p:spPr>
      </p:pic>
      <p:sp>
        <p:nvSpPr>
          <p:cNvPr id="6" name="Rechteck 5">
            <a:extLst>
              <a:ext uri="{FF2B5EF4-FFF2-40B4-BE49-F238E27FC236}">
                <a16:creationId xmlns:a16="http://schemas.microsoft.com/office/drawing/2014/main" id="{5A0B8A46-7C9C-4B1D-AA3A-3051162E0D99}"/>
              </a:ext>
            </a:extLst>
          </p:cNvPr>
          <p:cNvSpPr/>
          <p:nvPr/>
        </p:nvSpPr>
        <p:spPr>
          <a:xfrm>
            <a:off x="677334" y="2413338"/>
            <a:ext cx="3306837" cy="3693319"/>
          </a:xfrm>
          <a:prstGeom prst="rect">
            <a:avLst/>
          </a:prstGeom>
        </p:spPr>
        <p:txBody>
          <a:bodyPr wrap="square">
            <a:spAutoFit/>
          </a:bodyPr>
          <a:lstStyle/>
          <a:p>
            <a:pPr>
              <a:buNone/>
            </a:pPr>
            <a:r>
              <a:rPr lang="de-DE" b="1" dirty="0"/>
              <a:t>Lust am Leben</a:t>
            </a:r>
          </a:p>
          <a:p>
            <a:pPr>
              <a:buNone/>
            </a:pPr>
            <a:endParaRPr lang="de-DE" b="1" dirty="0"/>
          </a:p>
          <a:p>
            <a:pPr>
              <a:buNone/>
            </a:pPr>
            <a:r>
              <a:rPr lang="de-DE" b="1" dirty="0"/>
              <a:t>Antrieb</a:t>
            </a:r>
          </a:p>
          <a:p>
            <a:pPr>
              <a:buNone/>
            </a:pPr>
            <a:endParaRPr lang="de-DE" b="1" dirty="0"/>
          </a:p>
          <a:p>
            <a:pPr>
              <a:buNone/>
            </a:pPr>
            <a:r>
              <a:rPr lang="de-DE" b="1" dirty="0"/>
              <a:t>Energie</a:t>
            </a:r>
          </a:p>
          <a:p>
            <a:pPr>
              <a:buNone/>
            </a:pPr>
            <a:endParaRPr lang="de-DE" b="1" dirty="0"/>
          </a:p>
          <a:p>
            <a:pPr>
              <a:buNone/>
            </a:pPr>
            <a:r>
              <a:rPr lang="de-DE" b="1" dirty="0"/>
              <a:t>Tatendrang und Mut</a:t>
            </a:r>
          </a:p>
          <a:p>
            <a:pPr>
              <a:buNone/>
            </a:pPr>
            <a:endParaRPr lang="de-DE" b="1" dirty="0"/>
          </a:p>
          <a:p>
            <a:pPr>
              <a:buNone/>
            </a:pPr>
            <a:r>
              <a:rPr lang="de-DE" b="1" dirty="0"/>
              <a:t>Selbstbewusstsein und Ego</a:t>
            </a:r>
          </a:p>
          <a:p>
            <a:pPr>
              <a:buNone/>
            </a:pPr>
            <a:endParaRPr lang="de-DE" b="1" dirty="0"/>
          </a:p>
          <a:p>
            <a:pPr>
              <a:buNone/>
            </a:pPr>
            <a:r>
              <a:rPr lang="de-DE" b="1" dirty="0"/>
              <a:t>Selbstvertrauen</a:t>
            </a:r>
          </a:p>
          <a:p>
            <a:pPr>
              <a:buNone/>
            </a:pPr>
            <a:endParaRPr lang="de-DE" b="1" dirty="0"/>
          </a:p>
          <a:p>
            <a:pPr>
              <a:buNone/>
            </a:pPr>
            <a:r>
              <a:rPr lang="de-DE" b="1" dirty="0"/>
              <a:t>Idealismus und Schöpferkraft</a:t>
            </a:r>
          </a:p>
        </p:txBody>
      </p:sp>
    </p:spTree>
    <p:extLst>
      <p:ext uri="{BB962C8B-B14F-4D97-AF65-F5344CB8AC3E}">
        <p14:creationId xmlns:p14="http://schemas.microsoft.com/office/powerpoint/2010/main" val="967121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28A7F-EAB3-4E1B-8205-0FD1CC85B385}"/>
              </a:ext>
            </a:extLst>
          </p:cNvPr>
          <p:cNvSpPr>
            <a:spLocks noGrp="1"/>
          </p:cNvSpPr>
          <p:nvPr>
            <p:ph type="title"/>
          </p:nvPr>
        </p:nvSpPr>
        <p:spPr/>
        <p:txBody>
          <a:bodyPr/>
          <a:lstStyle/>
          <a:p>
            <a:r>
              <a:rPr lang="de-DE" dirty="0"/>
              <a:t>Menschen mit viel „Feuer</a:t>
            </a:r>
          </a:p>
        </p:txBody>
      </p:sp>
      <p:sp>
        <p:nvSpPr>
          <p:cNvPr id="3" name="Inhaltsplatzhalter 2">
            <a:extLst>
              <a:ext uri="{FF2B5EF4-FFF2-40B4-BE49-F238E27FC236}">
                <a16:creationId xmlns:a16="http://schemas.microsoft.com/office/drawing/2014/main" id="{00AEEE48-83A4-40F2-8844-55FCF27EBAD1}"/>
              </a:ext>
            </a:extLst>
          </p:cNvPr>
          <p:cNvSpPr>
            <a:spLocks noGrp="1"/>
          </p:cNvSpPr>
          <p:nvPr>
            <p:ph idx="1"/>
          </p:nvPr>
        </p:nvSpPr>
        <p:spPr/>
        <p:txBody>
          <a:bodyPr/>
          <a:lstStyle/>
          <a:p>
            <a:r>
              <a:rPr lang="de-DE" dirty="0"/>
              <a:t>Feuer möchte spielen</a:t>
            </a:r>
          </a:p>
          <a:p>
            <a:r>
              <a:rPr lang="de-DE" dirty="0"/>
              <a:t>Sie sind risikobereit</a:t>
            </a:r>
          </a:p>
          <a:p>
            <a:r>
              <a:rPr lang="de-DE" dirty="0"/>
              <a:t>leidenschaftlich</a:t>
            </a:r>
          </a:p>
          <a:p>
            <a:r>
              <a:rPr lang="de-DE" dirty="0"/>
              <a:t>Kreativ</a:t>
            </a:r>
          </a:p>
          <a:p>
            <a:r>
              <a:rPr lang="de-DE" dirty="0"/>
              <a:t>Schöpferisch</a:t>
            </a:r>
          </a:p>
          <a:p>
            <a:r>
              <a:rPr lang="de-DE" dirty="0"/>
              <a:t>Das innere Feuer verleiht magische Anziehungskräfte</a:t>
            </a:r>
          </a:p>
          <a:p>
            <a:r>
              <a:rPr lang="de-DE" dirty="0"/>
              <a:t>Wissensdurstig</a:t>
            </a:r>
          </a:p>
          <a:p>
            <a:r>
              <a:rPr lang="de-DE" dirty="0"/>
              <a:t>Willensstark</a:t>
            </a:r>
          </a:p>
          <a:p>
            <a:r>
              <a:rPr lang="de-DE" dirty="0"/>
              <a:t>Aktivität und Lebensfreude</a:t>
            </a:r>
          </a:p>
          <a:p>
            <a:endParaRPr lang="de-DE" dirty="0"/>
          </a:p>
          <a:p>
            <a:endParaRPr lang="de-DE" dirty="0"/>
          </a:p>
        </p:txBody>
      </p:sp>
    </p:spTree>
    <p:extLst>
      <p:ext uri="{BB962C8B-B14F-4D97-AF65-F5344CB8AC3E}">
        <p14:creationId xmlns:p14="http://schemas.microsoft.com/office/powerpoint/2010/main" val="684394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16D36-E233-4954-9781-C90712FFDE2E}"/>
              </a:ext>
            </a:extLst>
          </p:cNvPr>
          <p:cNvSpPr>
            <a:spLocks noGrp="1"/>
          </p:cNvSpPr>
          <p:nvPr>
            <p:ph type="title"/>
          </p:nvPr>
        </p:nvSpPr>
        <p:spPr/>
        <p:txBody>
          <a:bodyPr/>
          <a:lstStyle/>
          <a:p>
            <a:r>
              <a:rPr lang="de-DE" dirty="0"/>
              <a:t>Zuviel Feuer</a:t>
            </a:r>
          </a:p>
        </p:txBody>
      </p:sp>
      <p:sp>
        <p:nvSpPr>
          <p:cNvPr id="3" name="Inhaltsplatzhalter 2">
            <a:extLst>
              <a:ext uri="{FF2B5EF4-FFF2-40B4-BE49-F238E27FC236}">
                <a16:creationId xmlns:a16="http://schemas.microsoft.com/office/drawing/2014/main" id="{FB4BDE5D-DB0F-4B37-BCD7-A8FD3AE92255}"/>
              </a:ext>
            </a:extLst>
          </p:cNvPr>
          <p:cNvSpPr>
            <a:spLocks noGrp="1"/>
          </p:cNvSpPr>
          <p:nvPr>
            <p:ph idx="1"/>
          </p:nvPr>
        </p:nvSpPr>
        <p:spPr/>
        <p:txBody>
          <a:bodyPr/>
          <a:lstStyle/>
          <a:p>
            <a:r>
              <a:rPr lang="de-DE" dirty="0"/>
              <a:t>Ungeduldig</a:t>
            </a:r>
          </a:p>
          <a:p>
            <a:r>
              <a:rPr lang="de-DE" dirty="0"/>
              <a:t>„explosiv“</a:t>
            </a:r>
          </a:p>
          <a:p>
            <a:r>
              <a:rPr lang="de-DE" dirty="0"/>
              <a:t>Ungestüm</a:t>
            </a:r>
          </a:p>
          <a:p>
            <a:r>
              <a:rPr lang="de-DE" dirty="0"/>
              <a:t>Herrschsüchtig</a:t>
            </a:r>
          </a:p>
          <a:p>
            <a:r>
              <a:rPr lang="de-DE" dirty="0"/>
              <a:t>Reizbar</a:t>
            </a:r>
          </a:p>
          <a:p>
            <a:r>
              <a:rPr lang="de-DE" dirty="0"/>
              <a:t>Ständige Zeitnot</a:t>
            </a:r>
          </a:p>
          <a:p>
            <a:r>
              <a:rPr lang="de-DE" dirty="0"/>
              <a:t>Intellektuelle Überanstrengung</a:t>
            </a:r>
          </a:p>
        </p:txBody>
      </p:sp>
    </p:spTree>
    <p:extLst>
      <p:ext uri="{BB962C8B-B14F-4D97-AF65-F5344CB8AC3E}">
        <p14:creationId xmlns:p14="http://schemas.microsoft.com/office/powerpoint/2010/main" val="1499415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F6FD2-8624-41AF-9E46-0BC3CA273525}"/>
              </a:ext>
            </a:extLst>
          </p:cNvPr>
          <p:cNvSpPr>
            <a:spLocks noGrp="1"/>
          </p:cNvSpPr>
          <p:nvPr>
            <p:ph type="title"/>
          </p:nvPr>
        </p:nvSpPr>
        <p:spPr/>
        <p:txBody>
          <a:bodyPr/>
          <a:lstStyle/>
          <a:p>
            <a:r>
              <a:rPr lang="de-DE" dirty="0"/>
              <a:t>Zu wenig Feuer</a:t>
            </a:r>
          </a:p>
        </p:txBody>
      </p:sp>
      <p:sp>
        <p:nvSpPr>
          <p:cNvPr id="3" name="Inhaltsplatzhalter 2">
            <a:extLst>
              <a:ext uri="{FF2B5EF4-FFF2-40B4-BE49-F238E27FC236}">
                <a16:creationId xmlns:a16="http://schemas.microsoft.com/office/drawing/2014/main" id="{ED0900D9-863E-475E-BB5C-3BB7C5D62C25}"/>
              </a:ext>
            </a:extLst>
          </p:cNvPr>
          <p:cNvSpPr>
            <a:spLocks noGrp="1"/>
          </p:cNvSpPr>
          <p:nvPr>
            <p:ph idx="1"/>
          </p:nvPr>
        </p:nvSpPr>
        <p:spPr/>
        <p:txBody>
          <a:bodyPr/>
          <a:lstStyle/>
          <a:p>
            <a:r>
              <a:rPr lang="de-DE" dirty="0"/>
              <a:t>Antriebslos</a:t>
            </a:r>
          </a:p>
          <a:p>
            <a:r>
              <a:rPr lang="de-DE" dirty="0"/>
              <a:t>Bringen Dinge nicht zu Ende</a:t>
            </a:r>
          </a:p>
          <a:p>
            <a:r>
              <a:rPr lang="de-DE" dirty="0"/>
              <a:t>Brauchen oft von Außen einen Anstoß</a:t>
            </a:r>
          </a:p>
          <a:p>
            <a:r>
              <a:rPr lang="de-DE" dirty="0"/>
              <a:t>Lethargisch</a:t>
            </a:r>
          </a:p>
          <a:p>
            <a:r>
              <a:rPr lang="de-DE" dirty="0"/>
              <a:t>Willensschwach</a:t>
            </a:r>
          </a:p>
          <a:p>
            <a:r>
              <a:rPr lang="de-DE" dirty="0"/>
              <a:t>Sind ängstlich und besorgt</a:t>
            </a:r>
          </a:p>
        </p:txBody>
      </p:sp>
    </p:spTree>
    <p:extLst>
      <p:ext uri="{BB962C8B-B14F-4D97-AF65-F5344CB8AC3E}">
        <p14:creationId xmlns:p14="http://schemas.microsoft.com/office/powerpoint/2010/main" val="546941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A08BC-DE2A-40B3-B63E-8AAB37D80B60}"/>
              </a:ext>
            </a:extLst>
          </p:cNvPr>
          <p:cNvSpPr>
            <a:spLocks noGrp="1"/>
          </p:cNvSpPr>
          <p:nvPr>
            <p:ph type="title"/>
          </p:nvPr>
        </p:nvSpPr>
        <p:spPr/>
        <p:txBody>
          <a:bodyPr/>
          <a:lstStyle/>
          <a:p>
            <a:r>
              <a:rPr lang="de-DE" dirty="0"/>
              <a:t>Element Luft</a:t>
            </a:r>
          </a:p>
        </p:txBody>
      </p:sp>
      <p:sp>
        <p:nvSpPr>
          <p:cNvPr id="7" name="Inhaltsplatzhalter 6">
            <a:extLst>
              <a:ext uri="{FF2B5EF4-FFF2-40B4-BE49-F238E27FC236}">
                <a16:creationId xmlns:a16="http://schemas.microsoft.com/office/drawing/2014/main" id="{CFA3AA7C-D2F8-4576-95E8-838A934E6640}"/>
              </a:ext>
            </a:extLst>
          </p:cNvPr>
          <p:cNvSpPr>
            <a:spLocks noGrp="1"/>
          </p:cNvSpPr>
          <p:nvPr>
            <p:ph idx="1"/>
          </p:nvPr>
        </p:nvSpPr>
        <p:spPr/>
        <p:txBody>
          <a:bodyPr>
            <a:normAutofit lnSpcReduction="10000"/>
          </a:bodyPr>
          <a:lstStyle/>
          <a:p>
            <a:pPr lvl="0"/>
            <a:r>
              <a:rPr lang="de-DE" dirty="0"/>
              <a:t>Das Element Luft ist eng verbunden mit</a:t>
            </a:r>
          </a:p>
          <a:p>
            <a:pPr lvl="0"/>
            <a:r>
              <a:rPr lang="de-DE" dirty="0"/>
              <a:t> Begriffen wie Kommunikation</a:t>
            </a:r>
          </a:p>
          <a:p>
            <a:pPr lvl="0"/>
            <a:r>
              <a:rPr lang="de-DE" dirty="0"/>
              <a:t>Verbindung, Interesse, Neugier und Austausch</a:t>
            </a:r>
          </a:p>
          <a:p>
            <a:pPr lvl="0"/>
            <a:r>
              <a:rPr lang="de-DE" dirty="0"/>
              <a:t>Ein "luftig" geprägter Mensch</a:t>
            </a:r>
          </a:p>
          <a:p>
            <a:pPr lvl="0"/>
            <a:r>
              <a:rPr lang="de-DE" dirty="0"/>
              <a:t>hat eine intellektuell geprägte Lebenseinstellung</a:t>
            </a:r>
          </a:p>
          <a:p>
            <a:pPr lvl="0"/>
            <a:r>
              <a:rPr lang="de-DE" dirty="0"/>
              <a:t>lebt in einer Welt aus Worten und Gedanken. </a:t>
            </a:r>
          </a:p>
          <a:p>
            <a:pPr lvl="0"/>
            <a:r>
              <a:rPr lang="de-DE" dirty="0"/>
              <a:t>Sein Motto: Ich denke, also bin ich</a:t>
            </a:r>
          </a:p>
          <a:p>
            <a:pPr lvl="0"/>
            <a:r>
              <a:rPr lang="de-DE" dirty="0"/>
              <a:t>Diese Menschen interessieren sich für Alles und Jeden</a:t>
            </a:r>
          </a:p>
          <a:p>
            <a:pPr lvl="0"/>
            <a:r>
              <a:rPr lang="de-DE" dirty="0"/>
              <a:t>Neuigkeiten werden blitzschnell aufgenommen und weitergegeben</a:t>
            </a:r>
          </a:p>
          <a:p>
            <a:pPr lvl="0"/>
            <a:r>
              <a:rPr lang="de-DE" dirty="0"/>
              <a:t>Sprunghaftigkeit </a:t>
            </a:r>
          </a:p>
          <a:p>
            <a:endParaRPr lang="de-DE" dirty="0"/>
          </a:p>
        </p:txBody>
      </p:sp>
      <p:pic>
        <p:nvPicPr>
          <p:cNvPr id="9" name="Grafik 8">
            <a:extLst>
              <a:ext uri="{FF2B5EF4-FFF2-40B4-BE49-F238E27FC236}">
                <a16:creationId xmlns:a16="http://schemas.microsoft.com/office/drawing/2014/main" id="{D6C12056-6640-4A74-81F3-F8346F13CDDE}"/>
              </a:ext>
            </a:extLst>
          </p:cNvPr>
          <p:cNvPicPr>
            <a:picLocks noChangeAspect="1"/>
          </p:cNvPicPr>
          <p:nvPr/>
        </p:nvPicPr>
        <p:blipFill>
          <a:blip r:embed="rId2"/>
          <a:stretch>
            <a:fillRect/>
          </a:stretch>
        </p:blipFill>
        <p:spPr>
          <a:xfrm>
            <a:off x="6143625" y="0"/>
            <a:ext cx="6048375" cy="3400425"/>
          </a:xfrm>
          <a:prstGeom prst="rect">
            <a:avLst/>
          </a:prstGeom>
        </p:spPr>
      </p:pic>
    </p:spTree>
    <p:extLst>
      <p:ext uri="{BB962C8B-B14F-4D97-AF65-F5344CB8AC3E}">
        <p14:creationId xmlns:p14="http://schemas.microsoft.com/office/powerpoint/2010/main" val="1269374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011F1-87C1-4A05-A55B-D531A2F4E62B}"/>
              </a:ext>
            </a:extLst>
          </p:cNvPr>
          <p:cNvSpPr>
            <a:spLocks noGrp="1"/>
          </p:cNvSpPr>
          <p:nvPr>
            <p:ph type="title"/>
          </p:nvPr>
        </p:nvSpPr>
        <p:spPr/>
        <p:txBody>
          <a:bodyPr/>
          <a:lstStyle/>
          <a:p>
            <a:r>
              <a:rPr lang="de-DE" dirty="0"/>
              <a:t>Schwaches Luftelement</a:t>
            </a:r>
          </a:p>
        </p:txBody>
      </p:sp>
      <p:sp>
        <p:nvSpPr>
          <p:cNvPr id="3" name="Inhaltsplatzhalter 2">
            <a:extLst>
              <a:ext uri="{FF2B5EF4-FFF2-40B4-BE49-F238E27FC236}">
                <a16:creationId xmlns:a16="http://schemas.microsoft.com/office/drawing/2014/main" id="{5FCF3C22-C3AE-4444-81A8-46FE84801438}"/>
              </a:ext>
            </a:extLst>
          </p:cNvPr>
          <p:cNvSpPr>
            <a:spLocks noGrp="1"/>
          </p:cNvSpPr>
          <p:nvPr>
            <p:ph idx="1"/>
          </p:nvPr>
        </p:nvSpPr>
        <p:spPr/>
        <p:txBody>
          <a:bodyPr/>
          <a:lstStyle/>
          <a:p>
            <a:pPr lvl="0"/>
            <a:r>
              <a:rPr lang="de-DE" dirty="0"/>
              <a:t>Fehlt das Element ganz oder teilweise,</a:t>
            </a:r>
          </a:p>
          <a:p>
            <a:pPr lvl="0"/>
            <a:r>
              <a:rPr lang="de-DE" dirty="0"/>
              <a:t> ist es vielleicht schwer, sich verständlich ausdrücken zu können </a:t>
            </a:r>
          </a:p>
          <a:p>
            <a:pPr lvl="0"/>
            <a:r>
              <a:rPr lang="de-DE" dirty="0"/>
              <a:t>Man wird oft missverstanden, da die Klarheit der Aussage fehlt. </a:t>
            </a:r>
          </a:p>
          <a:p>
            <a:endParaRPr lang="de-DE" dirty="0"/>
          </a:p>
        </p:txBody>
      </p:sp>
    </p:spTree>
    <p:extLst>
      <p:ext uri="{BB962C8B-B14F-4D97-AF65-F5344CB8AC3E}">
        <p14:creationId xmlns:p14="http://schemas.microsoft.com/office/powerpoint/2010/main" val="109404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a:t>Jetzt atme den Satz aus </a:t>
            </a:r>
          </a:p>
          <a:p>
            <a:r>
              <a:rPr lang="de-DE" dirty="0"/>
              <a:t>Und denke jetzt</a:t>
            </a:r>
          </a:p>
          <a:p>
            <a:endParaRPr lang="de-DE" dirty="0"/>
          </a:p>
          <a:p>
            <a:r>
              <a:rPr lang="de-DE" dirty="0"/>
              <a:t>„ICH HABE EINEN FESTEN STANDPUNKT“</a:t>
            </a:r>
          </a:p>
          <a:p>
            <a:endParaRPr lang="de-DE" dirty="0"/>
          </a:p>
          <a:p>
            <a:r>
              <a:rPr lang="de-DE" dirty="0"/>
              <a:t>Konntest Du einen Unterschied fühlen?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3">
                                            <p:txEl>
                                              <p:pRg st="3" end="3"/>
                                            </p:txEl>
                                          </p:spTgt>
                                        </p:tgtEl>
                                        <p:attrNameLst>
                                          <p:attrName>ppt_x</p:attrName>
                                        </p:attrNameLst>
                                      </p:cBhvr>
                                    </p:anim>
                                    <p:anim from="0" to="-1.0" calcmode="lin" valueType="num">
                                      <p:cBhvr>
                                        <p:cTn id="18" dur="200" decel="50000" autoRev="1" fill="hold">
                                          <p:stCondLst>
                                            <p:cond delay="600"/>
                                          </p:stCondLst>
                                        </p:cTn>
                                        <p:tgtEl>
                                          <p:spTgt spid="3">
                                            <p:txEl>
                                              <p:pRg st="3" end="3"/>
                                            </p:txEl>
                                          </p:spTgt>
                                        </p:tgtEl>
                                        <p:attrNameLst>
                                          <p:attrName>xshear</p:attrName>
                                        </p:attrNameLst>
                                      </p:cBhvr>
                                    </p:anim>
                                    <p:animScale>
                                      <p:cBhvr>
                                        <p:cTn id="19" dur="200" decel="100000" autoRev="1" fill="hold">
                                          <p:stCondLst>
                                            <p:cond delay="600"/>
                                          </p:stCondLst>
                                        </p:cTn>
                                        <p:tgtEl>
                                          <p:spTgt spid="3">
                                            <p:txEl>
                                              <p:pRg st="3" end="3"/>
                                            </p:txEl>
                                          </p:spTgt>
                                        </p:tgtEl>
                                      </p:cBhvr>
                                      <p:from x="100000" y="100000"/>
                                      <p:to x="80000" y="100000"/>
                                    </p:animScale>
                                    <p:anim by="(#ppt_h/3+#ppt_w*0.1)" calcmode="lin" valueType="num">
                                      <p:cBhvr additive="sum">
                                        <p:cTn id="2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D40DC-11C8-4776-A8BC-D57E500CC24C}"/>
              </a:ext>
            </a:extLst>
          </p:cNvPr>
          <p:cNvSpPr>
            <a:spLocks noGrp="1"/>
          </p:cNvSpPr>
          <p:nvPr>
            <p:ph type="title"/>
          </p:nvPr>
        </p:nvSpPr>
        <p:spPr/>
        <p:txBody>
          <a:bodyPr/>
          <a:lstStyle/>
          <a:p>
            <a:r>
              <a:rPr lang="de-DE" dirty="0"/>
              <a:t>Übung:</a:t>
            </a:r>
            <a:br>
              <a:rPr lang="de-DE" dirty="0"/>
            </a:br>
            <a:r>
              <a:rPr lang="de-DE" dirty="0"/>
              <a:t>Erkenne dein Potential</a:t>
            </a:r>
          </a:p>
        </p:txBody>
      </p:sp>
      <p:sp>
        <p:nvSpPr>
          <p:cNvPr id="3" name="Inhaltsplatzhalter 2">
            <a:extLst>
              <a:ext uri="{FF2B5EF4-FFF2-40B4-BE49-F238E27FC236}">
                <a16:creationId xmlns:a16="http://schemas.microsoft.com/office/drawing/2014/main" id="{BC9BE77B-5DC1-4311-B9C7-D37AEE63529B}"/>
              </a:ext>
            </a:extLst>
          </p:cNvPr>
          <p:cNvSpPr>
            <a:spLocks noGrp="1"/>
          </p:cNvSpPr>
          <p:nvPr>
            <p:ph idx="1"/>
          </p:nvPr>
        </p:nvSpPr>
        <p:spPr/>
        <p:txBody>
          <a:bodyPr/>
          <a:lstStyle/>
          <a:p>
            <a:r>
              <a:rPr lang="de-DE" dirty="0"/>
              <a:t>Welcher Bereich (welches Element) ist Dominant?</a:t>
            </a:r>
          </a:p>
          <a:p>
            <a:r>
              <a:rPr lang="de-DE" dirty="0"/>
              <a:t>Was sagt das über mich (oder meinen Klienten aus?</a:t>
            </a:r>
          </a:p>
          <a:p>
            <a:r>
              <a:rPr lang="de-DE" dirty="0"/>
              <a:t>Wo sind meine Stärken?</a:t>
            </a:r>
          </a:p>
          <a:p>
            <a:r>
              <a:rPr lang="de-DE" dirty="0"/>
              <a:t>Wo sind meine Schwächen?</a:t>
            </a:r>
          </a:p>
          <a:p>
            <a:r>
              <a:rPr lang="de-DE" dirty="0"/>
              <a:t>Immer zuerst die Stärken benennen</a:t>
            </a:r>
          </a:p>
          <a:p>
            <a:r>
              <a:rPr lang="de-DE" sz="3200" b="1" dirty="0"/>
              <a:t>Nie etwas feststellen, sondern fragen</a:t>
            </a:r>
          </a:p>
          <a:p>
            <a:endParaRPr lang="de-DE" dirty="0"/>
          </a:p>
        </p:txBody>
      </p:sp>
    </p:spTree>
    <p:extLst>
      <p:ext uri="{BB962C8B-B14F-4D97-AF65-F5344CB8AC3E}">
        <p14:creationId xmlns:p14="http://schemas.microsoft.com/office/powerpoint/2010/main" val="2825945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0D724-81D4-4757-A68D-6EEEBF2A9928}"/>
              </a:ext>
            </a:extLst>
          </p:cNvPr>
          <p:cNvSpPr>
            <a:spLocks noGrp="1"/>
          </p:cNvSpPr>
          <p:nvPr>
            <p:ph type="title"/>
          </p:nvPr>
        </p:nvSpPr>
        <p:spPr/>
        <p:txBody>
          <a:bodyPr/>
          <a:lstStyle/>
          <a:p>
            <a:r>
              <a:rPr lang="de-DE" dirty="0"/>
              <a:t>Abweichungen</a:t>
            </a:r>
          </a:p>
        </p:txBody>
      </p:sp>
      <p:sp>
        <p:nvSpPr>
          <p:cNvPr id="3" name="Inhaltsplatzhalter 2">
            <a:extLst>
              <a:ext uri="{FF2B5EF4-FFF2-40B4-BE49-F238E27FC236}">
                <a16:creationId xmlns:a16="http://schemas.microsoft.com/office/drawing/2014/main" id="{0C8D665F-9E28-472D-A45C-E603587DC375}"/>
              </a:ext>
            </a:extLst>
          </p:cNvPr>
          <p:cNvSpPr>
            <a:spLocks noGrp="1"/>
          </p:cNvSpPr>
          <p:nvPr>
            <p:ph idx="1"/>
          </p:nvPr>
        </p:nvSpPr>
        <p:spPr/>
        <p:txBody>
          <a:bodyPr/>
          <a:lstStyle/>
          <a:p>
            <a:r>
              <a:rPr lang="de-DE" dirty="0"/>
              <a:t>Jede Zone kann besondere Merkmale aufweisen</a:t>
            </a:r>
          </a:p>
          <a:p>
            <a:r>
              <a:rPr lang="de-DE" dirty="0"/>
              <a:t>An Hand der Abweichungen können wir weitere Rückschlüsse auf die Person erkennen</a:t>
            </a:r>
          </a:p>
        </p:txBody>
      </p:sp>
    </p:spTree>
    <p:extLst>
      <p:ext uri="{BB962C8B-B14F-4D97-AF65-F5344CB8AC3E}">
        <p14:creationId xmlns:p14="http://schemas.microsoft.com/office/powerpoint/2010/main" val="1579427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 Ferse – Bereich Erde</a:t>
            </a:r>
          </a:p>
        </p:txBody>
      </p:sp>
      <p:sp>
        <p:nvSpPr>
          <p:cNvPr id="3" name="Inhaltsplatzhalter 2"/>
          <p:cNvSpPr>
            <a:spLocks noGrp="1"/>
          </p:cNvSpPr>
          <p:nvPr>
            <p:ph idx="1"/>
          </p:nvPr>
        </p:nvSpPr>
        <p:spPr/>
        <p:txBody>
          <a:bodyPr>
            <a:normAutofit lnSpcReduction="10000"/>
          </a:bodyPr>
          <a:lstStyle/>
          <a:p>
            <a:r>
              <a:rPr lang="de-DE" dirty="0"/>
              <a:t>Bereich für Instinkt, Sinnlichkeit, Sexualität, Häuslichkeit</a:t>
            </a:r>
          </a:p>
          <a:p>
            <a:pPr>
              <a:buNone/>
            </a:pPr>
            <a:r>
              <a:rPr lang="de-DE" dirty="0"/>
              <a:t> </a:t>
            </a:r>
          </a:p>
          <a:p>
            <a:r>
              <a:rPr lang="de-DE" dirty="0"/>
              <a:t>Allgemeine Zeichen im Erdelement können auf ein Ungleichgewicht</a:t>
            </a:r>
          </a:p>
          <a:p>
            <a:r>
              <a:rPr lang="de-DE" dirty="0"/>
              <a:t>In den Knochen, im Hormonsystem, in den Keimdrüsen und in den Beinen hinweisen.</a:t>
            </a:r>
          </a:p>
          <a:p>
            <a:pPr>
              <a:buNone/>
            </a:pPr>
            <a:endParaRPr lang="de-DE" dirty="0"/>
          </a:p>
          <a:p>
            <a:r>
              <a:rPr lang="de-DE" dirty="0"/>
              <a:t>In diesem Element spiegeln sich die grundlegenden Bedürfnisse des täglich Lebens wieder und wie stark der Überlebenstrieb ist.</a:t>
            </a:r>
          </a:p>
          <a:p>
            <a:pPr>
              <a:buNone/>
            </a:pPr>
            <a:r>
              <a:rPr lang="de-DE" dirty="0"/>
              <a:t> </a:t>
            </a:r>
          </a:p>
          <a:p>
            <a:r>
              <a:rPr lang="de-DE" dirty="0"/>
              <a:t>Wir sehen in den Fersen, wie stabil eine Person ist, wie sie mit Familienleben und Sexualität umgeht</a:t>
            </a:r>
          </a:p>
          <a:p>
            <a:pPr>
              <a:buNone/>
            </a:pPr>
            <a:endParaRPr lang="de-DE" dirty="0"/>
          </a:p>
          <a:p>
            <a:endParaRPr lang="de-DE" dirty="0"/>
          </a:p>
        </p:txBody>
      </p:sp>
    </p:spTree>
    <p:extLst>
      <p:ext uri="{BB962C8B-B14F-4D97-AF65-F5344CB8AC3E}">
        <p14:creationId xmlns:p14="http://schemas.microsoft.com/office/powerpoint/2010/main" val="31550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http://goldenegedanken.com/media/5/de/u_de_5_0143.jpg"/>
          <p:cNvPicPr/>
          <p:nvPr/>
        </p:nvPicPr>
        <p:blipFill>
          <a:blip r:embed="rId2" cstate="print"/>
          <a:srcRect l="22800" t="13738" r="24600" b="12460"/>
          <a:stretch>
            <a:fillRect/>
          </a:stretch>
        </p:blipFill>
        <p:spPr bwMode="auto">
          <a:xfrm>
            <a:off x="2279576" y="548680"/>
            <a:ext cx="3312000" cy="3708000"/>
          </a:xfrm>
          <a:prstGeom prst="ellipse">
            <a:avLst/>
          </a:prstGeom>
          <a:noFill/>
          <a:ln w="9525">
            <a:noFill/>
            <a:miter lim="800000"/>
            <a:headEnd/>
            <a:tailEnd/>
          </a:ln>
          <a:effectLst>
            <a:glow rad="101600">
              <a:schemeClr val="accent4">
                <a:satMod val="175000"/>
                <a:alpha val="40000"/>
              </a:schemeClr>
            </a:glow>
          </a:effectLst>
        </p:spPr>
      </p:pic>
      <p:pic>
        <p:nvPicPr>
          <p:cNvPr id="5" name="Grafik 4" descr="C:\Dokumente und Einstellungen\FSC\Eigene Dateien\Eigene Bilder\Füße-1.JPG"/>
          <p:cNvPicPr/>
          <p:nvPr/>
        </p:nvPicPr>
        <p:blipFill>
          <a:blip r:embed="rId3" cstate="print"/>
          <a:srcRect t="50755"/>
          <a:stretch>
            <a:fillRect/>
          </a:stretch>
        </p:blipFill>
        <p:spPr bwMode="auto">
          <a:xfrm>
            <a:off x="5807968" y="2852936"/>
            <a:ext cx="4140000" cy="3024000"/>
          </a:xfrm>
          <a:prstGeom prst="ellipse">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2" y="332656"/>
            <a:ext cx="8229600" cy="1143000"/>
          </a:xfrm>
        </p:spPr>
        <p:txBody>
          <a:bodyPr>
            <a:normAutofit fontScale="90000"/>
          </a:bodyPr>
          <a:lstStyle/>
          <a:p>
            <a:br>
              <a:rPr lang="de-DE" sz="2700" b="1" dirty="0"/>
            </a:br>
            <a:r>
              <a:rPr lang="de-DE" sz="2700" b="1" dirty="0"/>
              <a:t>3. Fußgewölbe Wasserbereich = </a:t>
            </a:r>
            <a:br>
              <a:rPr lang="de-DE" sz="2700" b="1" dirty="0"/>
            </a:br>
            <a:r>
              <a:rPr lang="de-DE" sz="2700" b="1" dirty="0"/>
              <a:t>Gefühlswelt, Unterbewusstsein, Bauchgehirn</a:t>
            </a:r>
            <a:br>
              <a:rPr lang="de-DE" dirty="0"/>
            </a:br>
            <a:endParaRPr lang="de-DE" dirty="0"/>
          </a:p>
        </p:txBody>
      </p:sp>
      <p:sp>
        <p:nvSpPr>
          <p:cNvPr id="3" name="Inhaltsplatzhalter 2"/>
          <p:cNvSpPr>
            <a:spLocks noGrp="1"/>
          </p:cNvSpPr>
          <p:nvPr>
            <p:ph idx="1"/>
          </p:nvPr>
        </p:nvSpPr>
        <p:spPr/>
        <p:txBody>
          <a:bodyPr>
            <a:normAutofit/>
          </a:bodyPr>
          <a:lstStyle/>
          <a:p>
            <a:r>
              <a:rPr lang="de-DE" dirty="0">
                <a:latin typeface="Arial" pitchFamily="34" charset="0"/>
                <a:cs typeface="Arial" pitchFamily="34" charset="0"/>
              </a:rPr>
              <a:t>Allgemeine Zeichen in diesem Element können Hinweis auf Störungen und Disharmonien im Verdauungstrakt und im Fluss der Körpersäfte sein.</a:t>
            </a:r>
          </a:p>
          <a:p>
            <a:r>
              <a:rPr lang="de-DE" dirty="0">
                <a:latin typeface="Arial" pitchFamily="34" charset="0"/>
                <a:cs typeface="Arial" pitchFamily="34" charset="0"/>
              </a:rPr>
              <a:t> </a:t>
            </a:r>
          </a:p>
          <a:p>
            <a:r>
              <a:rPr lang="de-DE" dirty="0">
                <a:latin typeface="Arial" pitchFamily="34" charset="0"/>
                <a:cs typeface="Arial" pitchFamily="34" charset="0"/>
              </a:rPr>
              <a:t>Da das Wasserelement für die Gefühlswelt steht zeigen sich an chronischen Mustern, wie diese Person ihre Gefühle auf einer tieferen Ebene erlebt, z.B. wie sie mit Angst umgeht. Alte Emotionen liegen dort verborgen.</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81200" y="260649"/>
            <a:ext cx="8229600" cy="5865515"/>
          </a:xfrm>
        </p:spPr>
        <p:txBody>
          <a:bodyPr>
            <a:normAutofit fontScale="85000" lnSpcReduction="10000"/>
          </a:bodyPr>
          <a:lstStyle/>
          <a:p>
            <a:r>
              <a:rPr lang="de-DE" b="1" dirty="0"/>
              <a:t>Linien längs = Neigung zu Durchfall</a:t>
            </a:r>
          </a:p>
          <a:p>
            <a:pPr>
              <a:buNone/>
            </a:pPr>
            <a:r>
              <a:rPr lang="de-DE" b="1" dirty="0"/>
              <a:t> </a:t>
            </a:r>
          </a:p>
          <a:p>
            <a:r>
              <a:rPr lang="de-DE" b="1" dirty="0"/>
              <a:t>Linien quer = Neigung zu Verstopfung</a:t>
            </a:r>
          </a:p>
          <a:p>
            <a:pPr>
              <a:buNone/>
            </a:pPr>
            <a:r>
              <a:rPr lang="de-DE" b="1" dirty="0"/>
              <a:t> </a:t>
            </a:r>
          </a:p>
          <a:p>
            <a:r>
              <a:rPr lang="de-DE" b="1" dirty="0"/>
              <a:t>Rillen im Leber/Milzgebiet = Neigung zu Allergien</a:t>
            </a:r>
          </a:p>
          <a:p>
            <a:r>
              <a:rPr lang="de-DE" b="1" dirty="0"/>
              <a:t>Zusammen mit Zeichen auf den Zehenballen – Heuschnupfen</a:t>
            </a:r>
          </a:p>
          <a:p>
            <a:pPr>
              <a:buNone/>
            </a:pPr>
            <a:r>
              <a:rPr lang="de-DE" b="1" dirty="0"/>
              <a:t> </a:t>
            </a:r>
          </a:p>
          <a:p>
            <a:r>
              <a:rPr lang="de-DE" b="1" dirty="0"/>
              <a:t>Wie schuppiges Schild = Gefühle werden vom Verstand kontrolliert</a:t>
            </a:r>
          </a:p>
          <a:p>
            <a:pPr>
              <a:buNone/>
            </a:pPr>
            <a:r>
              <a:rPr lang="de-DE" b="1" dirty="0"/>
              <a:t> </a:t>
            </a:r>
          </a:p>
          <a:p>
            <a:r>
              <a:rPr lang="de-DE" b="1" dirty="0"/>
              <a:t>Darmbereich rot und empfindlich = Entzündungen im Darm</a:t>
            </a:r>
          </a:p>
          <a:p>
            <a:r>
              <a:rPr lang="de-DE" b="1" dirty="0"/>
              <a:t>Rechts Bereich Blinddarm rot u. geschwollen= kann Blinddarmentzündung bedeuten</a:t>
            </a:r>
          </a:p>
          <a:p>
            <a:pPr>
              <a:buNone/>
            </a:pPr>
            <a:r>
              <a:rPr lang="de-DE" b="1" dirty="0"/>
              <a:t> </a:t>
            </a:r>
          </a:p>
          <a:p>
            <a:r>
              <a:rPr lang="de-DE" b="1" dirty="0"/>
              <a:t>Im Bereich des Magens Zeichen wie </a:t>
            </a:r>
            <a:r>
              <a:rPr lang="de-DE" b="1" dirty="0" err="1"/>
              <a:t>Kreuzchen</a:t>
            </a:r>
            <a:r>
              <a:rPr lang="de-DE" b="1" dirty="0"/>
              <a:t> und Linien</a:t>
            </a:r>
          </a:p>
          <a:p>
            <a:r>
              <a:rPr lang="de-DE" b="1" dirty="0"/>
              <a:t>Verdrängte, vergangene Probleme, körperlich kann Magengeschwür sein</a:t>
            </a:r>
          </a:p>
          <a:p>
            <a:pPr>
              <a:buNone/>
            </a:pPr>
            <a:r>
              <a:rPr lang="de-DE" b="1" dirty="0"/>
              <a:t> </a:t>
            </a:r>
          </a:p>
          <a:p>
            <a:r>
              <a:rPr lang="de-DE" b="1" dirty="0"/>
              <a:t>Tiefe Linien vom Gebiet der Niere zur Blase zeigen chronischen Beschwerden des Harntrakts an</a:t>
            </a:r>
          </a:p>
          <a:p>
            <a:r>
              <a:rPr lang="de-DE" b="1" dirty="0"/>
              <a:t>Dünne trockene Linien – nicht genügend Körperflüssigkeit vorhanden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 calcmode="lin" valueType="num">
                                      <p:cBhvr additive="base">
                                        <p:cTn id="7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C:\Dokumente und Einstellungen\FSC\Eigene Dateien\Eigene Bilder\P1060683.JPG"/>
          <p:cNvPicPr/>
          <p:nvPr/>
        </p:nvPicPr>
        <p:blipFill>
          <a:blip r:embed="rId2" cstate="print"/>
          <a:srcRect l="5620" t="2203" r="61157" b="35903"/>
          <a:stretch>
            <a:fillRect/>
          </a:stretch>
        </p:blipFill>
        <p:spPr bwMode="auto">
          <a:xfrm>
            <a:off x="2855640" y="836712"/>
            <a:ext cx="2952000" cy="4356000"/>
          </a:xfrm>
          <a:prstGeom prst="rect">
            <a:avLst/>
          </a:prstGeom>
          <a:noFill/>
          <a:ln w="9525">
            <a:noFill/>
            <a:miter lim="800000"/>
            <a:headEnd/>
            <a:tailEnd/>
          </a:ln>
        </p:spPr>
      </p:pic>
      <p:pic>
        <p:nvPicPr>
          <p:cNvPr id="5" name="Grafik 4" descr="C:\Dokumente und Einstellungen\FSC\Eigene Dateien\Eigene Bilder\Füße-1.JPG"/>
          <p:cNvPicPr/>
          <p:nvPr/>
        </p:nvPicPr>
        <p:blipFill>
          <a:blip r:embed="rId3" cstate="print"/>
          <a:srcRect t="37887" b="10747"/>
          <a:stretch>
            <a:fillRect/>
          </a:stretch>
        </p:blipFill>
        <p:spPr bwMode="auto">
          <a:xfrm>
            <a:off x="6023993" y="836712"/>
            <a:ext cx="3914775"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Plattfuß</a:t>
            </a:r>
          </a:p>
        </p:txBody>
      </p:sp>
      <p:sp>
        <p:nvSpPr>
          <p:cNvPr id="3" name="Inhaltsplatzhalter 2"/>
          <p:cNvSpPr>
            <a:spLocks noGrp="1"/>
          </p:cNvSpPr>
          <p:nvPr>
            <p:ph idx="1"/>
          </p:nvPr>
        </p:nvSpPr>
        <p:spPr/>
        <p:txBody>
          <a:bodyPr/>
          <a:lstStyle/>
          <a:p>
            <a:r>
              <a:rPr lang="de-DE" dirty="0"/>
              <a:t>Hat eine praktische, vernünftige und sachbezogene Vorstellung vom Leben</a:t>
            </a:r>
          </a:p>
          <a:p>
            <a:r>
              <a:rPr lang="de-DE" dirty="0"/>
              <a:t>Glaubt nicht unbedingt an Dinge, die wissenschaftlich nicht zu erklären sind </a:t>
            </a:r>
          </a:p>
          <a:p>
            <a:r>
              <a:rPr lang="de-DE" dirty="0"/>
              <a:t>versucht alles in seinem Leben mit Argumenten zu erklären</a:t>
            </a:r>
          </a:p>
          <a:p>
            <a:r>
              <a:rPr lang="de-DE" dirty="0"/>
              <a:t>Unterdrückte Gefühle Skeptisch</a:t>
            </a:r>
            <a:br>
              <a:rPr lang="de-DE" dirty="0"/>
            </a:br>
            <a:r>
              <a:rPr lang="de-DE" dirty="0"/>
              <a:t>pragmatisch</a:t>
            </a:r>
            <a:br>
              <a:rPr lang="de-DE" dirty="0"/>
            </a:br>
            <a:r>
              <a:rPr lang="de-DE" dirty="0"/>
              <a:t>selbstkritisch</a:t>
            </a:r>
            <a:br>
              <a:rPr lang="de-DE" dirty="0"/>
            </a:br>
            <a:r>
              <a:rPr lang="de-DE" dirty="0"/>
              <a:t>konservativ</a:t>
            </a:r>
            <a:br>
              <a:rPr lang="de-DE" dirty="0"/>
            </a:br>
            <a:r>
              <a:rPr lang="de-DE" dirty="0"/>
              <a:t>scheu</a:t>
            </a:r>
            <a:br>
              <a:rPr lang="de-DE" dirty="0"/>
            </a:br>
            <a:r>
              <a:rPr lang="de-DE" dirty="0"/>
              <a:t>nicht sehr Offen gegen andere</a:t>
            </a:r>
          </a:p>
          <a:p>
            <a:endParaRPr lang="de-DE" dirty="0"/>
          </a:p>
          <a:p>
            <a:endParaRPr lang="de-D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Hohlfuß – die Suche nach der Spiritualität</a:t>
            </a:r>
          </a:p>
        </p:txBody>
      </p:sp>
      <p:sp>
        <p:nvSpPr>
          <p:cNvPr id="3" name="Inhaltsplatzhalter 2"/>
          <p:cNvSpPr>
            <a:spLocks noGrp="1"/>
          </p:cNvSpPr>
          <p:nvPr>
            <p:ph idx="1"/>
          </p:nvPr>
        </p:nvSpPr>
        <p:spPr/>
        <p:txBody>
          <a:bodyPr/>
          <a:lstStyle/>
          <a:p>
            <a:r>
              <a:rPr lang="de-DE" dirty="0"/>
              <a:t>Ein übertriebener Bogen zeigt, dass die Sohle den Boden nicht berührt</a:t>
            </a:r>
          </a:p>
          <a:p>
            <a:r>
              <a:rPr lang="de-DE" dirty="0"/>
              <a:t>Ist wie eine Suche nach dem Himmel</a:t>
            </a:r>
          </a:p>
          <a:p>
            <a:r>
              <a:rPr lang="de-DE" dirty="0"/>
              <a:t>Trennung vom Boden</a:t>
            </a:r>
          </a:p>
          <a:p>
            <a:r>
              <a:rPr lang="de-DE" dirty="0"/>
              <a:t>Trennung von der Realität</a:t>
            </a:r>
          </a:p>
          <a:p>
            <a:r>
              <a:rPr lang="de-DE" dirty="0"/>
              <a:t>Dafür eine stark geistige Haltung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b="1" dirty="0"/>
            </a:br>
            <a:br>
              <a:rPr lang="de-DE" b="1" dirty="0"/>
            </a:br>
            <a:r>
              <a:rPr lang="de-DE" sz="4000" b="1" dirty="0"/>
              <a:t>2. Fußballen = Feuerbereich </a:t>
            </a:r>
            <a:br>
              <a:rPr lang="de-DE" b="1" dirty="0"/>
            </a:br>
            <a:r>
              <a:rPr lang="de-DE" b="1" dirty="0"/>
              <a:t> </a:t>
            </a:r>
            <a:br>
              <a:rPr lang="de-DE" dirty="0"/>
            </a:br>
            <a:endParaRPr lang="de-DE" dirty="0"/>
          </a:p>
        </p:txBody>
      </p:sp>
      <p:sp>
        <p:nvSpPr>
          <p:cNvPr id="3" name="Inhaltsplatzhalter 2"/>
          <p:cNvSpPr>
            <a:spLocks noGrp="1"/>
          </p:cNvSpPr>
          <p:nvPr>
            <p:ph idx="1"/>
          </p:nvPr>
        </p:nvSpPr>
        <p:spPr/>
        <p:txBody>
          <a:bodyPr>
            <a:normAutofit/>
          </a:bodyPr>
          <a:lstStyle/>
          <a:p>
            <a:r>
              <a:rPr lang="de-DE" dirty="0"/>
              <a:t>Kreativität, Selbstausdruck, Vertrauen, handwerkliche Fähigkeiten, Liebesbereich</a:t>
            </a:r>
          </a:p>
          <a:p>
            <a:r>
              <a:rPr lang="de-DE" dirty="0"/>
              <a:t>Sind Zeichen im Feuerbereich vorhanden, kann dies auf Blockaden in diesem Bereich hinweisen. </a:t>
            </a:r>
          </a:p>
          <a:p>
            <a:r>
              <a:rPr lang="de-DE" dirty="0"/>
              <a:t>Die Atmung, die Muskelspannung und das Herz können betroffen sein.</a:t>
            </a:r>
          </a:p>
          <a:p>
            <a:pPr>
              <a:buNone/>
            </a:pPr>
            <a:endParaRPr lang="de-DE" dirty="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Noch eine Übung</a:t>
            </a:r>
          </a:p>
        </p:txBody>
      </p:sp>
      <p:sp>
        <p:nvSpPr>
          <p:cNvPr id="3" name="Inhaltsplatzhalter 2"/>
          <p:cNvSpPr>
            <a:spLocks noGrp="1"/>
          </p:cNvSpPr>
          <p:nvPr>
            <p:ph idx="1"/>
          </p:nvPr>
        </p:nvSpPr>
        <p:spPr/>
        <p:txBody>
          <a:bodyPr/>
          <a:lstStyle/>
          <a:p>
            <a:r>
              <a:rPr lang="de-DE" dirty="0"/>
              <a:t>Stell Dich wieder bewusst auf beide Füße</a:t>
            </a:r>
          </a:p>
          <a:p>
            <a:r>
              <a:rPr lang="de-DE" dirty="0"/>
              <a:t>Fühle Deinen Standpunkt</a:t>
            </a:r>
          </a:p>
          <a:p>
            <a:r>
              <a:rPr lang="de-DE" dirty="0"/>
              <a:t>Verlagere nun Dein Gewicht auf die rechte Seite</a:t>
            </a:r>
          </a:p>
          <a:p>
            <a:r>
              <a:rPr lang="de-DE" dirty="0"/>
              <a:t>Fühle</a:t>
            </a:r>
          </a:p>
          <a:p>
            <a:r>
              <a:rPr lang="de-DE" dirty="0"/>
              <a:t>Nun mache das Gleiche links</a:t>
            </a:r>
          </a:p>
          <a:p>
            <a:r>
              <a:rPr lang="de-DE" dirty="0"/>
              <a:t>Schreibe Deine Wahrnehmungen auf</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81200" y="404664"/>
            <a:ext cx="8229600" cy="6192688"/>
          </a:xfrm>
        </p:spPr>
        <p:txBody>
          <a:bodyPr>
            <a:normAutofit lnSpcReduction="10000"/>
          </a:bodyPr>
          <a:lstStyle/>
          <a:p>
            <a:r>
              <a:rPr lang="de-DE" dirty="0">
                <a:latin typeface="Arial" pitchFamily="34" charset="0"/>
                <a:cs typeface="Arial" pitchFamily="34" charset="0"/>
              </a:rPr>
              <a:t>Trockene raue Haut oder Schwiele unterhalb kleinem Zeh = Schulterbeschwerden kann aus bedeuten, dass Selbstausdruck, handeln, geben und nehmen nicht im Gleichgewicht sind</a:t>
            </a:r>
          </a:p>
          <a:p>
            <a:pPr>
              <a:buNone/>
            </a:pPr>
            <a:r>
              <a:rPr lang="de-DE" dirty="0">
                <a:latin typeface="Arial" pitchFamily="34" charset="0"/>
                <a:cs typeface="Arial" pitchFamily="34" charset="0"/>
              </a:rPr>
              <a:t> </a:t>
            </a:r>
          </a:p>
          <a:p>
            <a:r>
              <a:rPr lang="de-DE" dirty="0">
                <a:latin typeface="Arial" pitchFamily="34" charset="0"/>
                <a:cs typeface="Arial" pitchFamily="34" charset="0"/>
              </a:rPr>
              <a:t>Hornhaut oder Linie im Bereich der Luftröhre = Asthma</a:t>
            </a:r>
          </a:p>
          <a:p>
            <a:r>
              <a:rPr lang="de-DE" dirty="0">
                <a:latin typeface="Arial" pitchFamily="34" charset="0"/>
                <a:cs typeface="Arial" pitchFamily="34" charset="0"/>
              </a:rPr>
              <a:t>Gefühl einmal nicht geliebt worden zu sein, kann oft Liebesgefühle nicht klar ausdrücken, Mauer aufgebaut</a:t>
            </a:r>
          </a:p>
          <a:p>
            <a:pPr>
              <a:buNone/>
            </a:pPr>
            <a:r>
              <a:rPr lang="de-DE" dirty="0">
                <a:latin typeface="Arial" pitchFamily="34" charset="0"/>
                <a:cs typeface="Arial" pitchFamily="34" charset="0"/>
              </a:rPr>
              <a:t> </a:t>
            </a:r>
          </a:p>
          <a:p>
            <a:r>
              <a:rPr lang="de-DE" dirty="0">
                <a:latin typeface="Arial" pitchFamily="34" charset="0"/>
                <a:cs typeface="Arial" pitchFamily="34" charset="0"/>
              </a:rPr>
              <a:t>Vertikale oder horizontale Linie = Tod eines geliebten Menschen</a:t>
            </a:r>
          </a:p>
          <a:p>
            <a:pPr>
              <a:buNone/>
            </a:pPr>
            <a:r>
              <a:rPr lang="de-DE" dirty="0">
                <a:latin typeface="Arial" pitchFamily="34" charset="0"/>
                <a:cs typeface="Arial" pitchFamily="34" charset="0"/>
              </a:rPr>
              <a:t> </a:t>
            </a:r>
          </a:p>
          <a:p>
            <a:r>
              <a:rPr lang="de-DE" dirty="0">
                <a:latin typeface="Arial" pitchFamily="34" charset="0"/>
                <a:cs typeface="Arial" pitchFamily="34" charset="0"/>
              </a:rPr>
              <a:t>Gekrümmte Linie an der Grenze zwischen Feuer und Wasser (unterhalb Schilddrüse) zurückliegende Trennung einer Beziehung</a:t>
            </a:r>
          </a:p>
          <a:p>
            <a:pPr>
              <a:buNone/>
            </a:pPr>
            <a:r>
              <a:rPr lang="de-DE" dirty="0">
                <a:latin typeface="Arial" pitchFamily="34" charset="0"/>
                <a:cs typeface="Arial" pitchFamily="34" charset="0"/>
              </a:rPr>
              <a:t> </a:t>
            </a:r>
          </a:p>
          <a:p>
            <a:r>
              <a:rPr lang="de-DE" dirty="0">
                <a:latin typeface="Arial" pitchFamily="34" charset="0"/>
                <a:cs typeface="Arial" pitchFamily="34" charset="0"/>
              </a:rPr>
              <a:t>Geschwollene, empfindliche, rote Feuerzone = kann Hinweis auf Lungenentzündung oder eine andere Lungenkrankheit sein</a:t>
            </a:r>
          </a:p>
          <a:p>
            <a:pPr>
              <a:buNone/>
            </a:pPr>
            <a:r>
              <a:rPr lang="de-DE" dirty="0">
                <a:latin typeface="Arial" pitchFamily="34" charset="0"/>
                <a:cs typeface="Arial" pitchFamily="34" charset="0"/>
              </a:rPr>
              <a:t> </a:t>
            </a:r>
          </a:p>
          <a:p>
            <a:r>
              <a:rPr lang="de-DE" dirty="0">
                <a:latin typeface="Arial" pitchFamily="34" charset="0"/>
                <a:cs typeface="Arial" pitchFamily="34" charset="0"/>
              </a:rPr>
              <a:t>Schwielen, trockene, raue, graue, feste Haut = Raucher, kann auch Hinweis auf Verschluss von Blutgefäß im Herzen (Angina </a:t>
            </a:r>
            <a:r>
              <a:rPr lang="de-DE" dirty="0" err="1">
                <a:latin typeface="Arial" pitchFamily="34" charset="0"/>
                <a:cs typeface="Arial" pitchFamily="34" charset="0"/>
              </a:rPr>
              <a:t>pectoris</a:t>
            </a:r>
            <a:r>
              <a:rPr lang="de-DE" dirty="0">
                <a:latin typeface="Arial" pitchFamily="34" charset="0"/>
                <a:cs typeface="Arial" pitchFamily="34" charset="0"/>
              </a:rPr>
              <a:t>) </a:t>
            </a:r>
          </a:p>
          <a:p>
            <a:endParaRPr lang="de-D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30767-1D59-45E1-8032-128BDAB2DAA7}"/>
              </a:ext>
            </a:extLst>
          </p:cNvPr>
          <p:cNvSpPr>
            <a:spLocks noGrp="1"/>
          </p:cNvSpPr>
          <p:nvPr>
            <p:ph type="title"/>
          </p:nvPr>
        </p:nvSpPr>
        <p:spPr/>
        <p:txBody>
          <a:bodyPr/>
          <a:lstStyle/>
          <a:p>
            <a:r>
              <a:rPr lang="de-DE" dirty="0"/>
              <a:t>Fußballen</a:t>
            </a:r>
          </a:p>
        </p:txBody>
      </p:sp>
      <p:pic>
        <p:nvPicPr>
          <p:cNvPr id="5" name="Inhaltsplatzhalter 4">
            <a:extLst>
              <a:ext uri="{FF2B5EF4-FFF2-40B4-BE49-F238E27FC236}">
                <a16:creationId xmlns:a16="http://schemas.microsoft.com/office/drawing/2014/main" id="{F27CA03F-EDD2-44CD-A8B2-2966082775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592" r="29456" b="21410"/>
          <a:stretch/>
        </p:blipFill>
        <p:spPr>
          <a:xfrm>
            <a:off x="2639617" y="1772816"/>
            <a:ext cx="2016225" cy="3556992"/>
          </a:xfrm>
        </p:spPr>
      </p:pic>
      <p:pic>
        <p:nvPicPr>
          <p:cNvPr id="9" name="Grafik 8">
            <a:extLst>
              <a:ext uri="{FF2B5EF4-FFF2-40B4-BE49-F238E27FC236}">
                <a16:creationId xmlns:a16="http://schemas.microsoft.com/office/drawing/2014/main" id="{5410CAC7-63F8-4B74-B6BE-BBCA1A720E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68" t="14000" r="1325" b="17401"/>
          <a:stretch/>
        </p:blipFill>
        <p:spPr>
          <a:xfrm rot="5400000">
            <a:off x="4499749" y="2363313"/>
            <a:ext cx="3696825" cy="2376000"/>
          </a:xfrm>
          <a:prstGeom prst="rect">
            <a:avLst/>
          </a:prstGeom>
        </p:spPr>
      </p:pic>
    </p:spTree>
    <p:extLst>
      <p:ext uri="{BB962C8B-B14F-4D97-AF65-F5344CB8AC3E}">
        <p14:creationId xmlns:p14="http://schemas.microsoft.com/office/powerpoint/2010/main" val="10605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9536" y="260648"/>
            <a:ext cx="8229600" cy="1143000"/>
          </a:xfrm>
        </p:spPr>
        <p:txBody>
          <a:bodyPr>
            <a:normAutofit/>
          </a:bodyPr>
          <a:lstStyle/>
          <a:p>
            <a:r>
              <a:rPr lang="de-DE" sz="2400" dirty="0"/>
              <a:t>Jeder Zeh hat noch einmal seine eigene Bedeutung, sein eigenes Element</a:t>
            </a:r>
          </a:p>
        </p:txBody>
      </p:sp>
      <p:sp>
        <p:nvSpPr>
          <p:cNvPr id="3" name="Inhaltsplatzhalter 2"/>
          <p:cNvSpPr>
            <a:spLocks noGrp="1"/>
          </p:cNvSpPr>
          <p:nvPr>
            <p:ph idx="1"/>
          </p:nvPr>
        </p:nvSpPr>
        <p:spPr>
          <a:xfrm>
            <a:off x="1981200" y="1196752"/>
            <a:ext cx="8229600" cy="5472608"/>
          </a:xfrm>
        </p:spPr>
        <p:txBody>
          <a:bodyPr/>
          <a:lstStyle/>
          <a:p>
            <a:pPr lvl="4">
              <a:buNone/>
            </a:pPr>
            <a:r>
              <a:rPr lang="de-DE" dirty="0"/>
              <a:t>1. Zeh	2. Zeh	 3. Zeh		4. Zeh	5. Zeh</a:t>
            </a:r>
          </a:p>
          <a:p>
            <a:pPr lvl="4">
              <a:buNone/>
            </a:pPr>
            <a:r>
              <a:rPr lang="de-DE" dirty="0"/>
              <a:t> Luft/	Feuer/	Feuer/Wasser	Wasser 	Erde</a:t>
            </a:r>
          </a:p>
          <a:p>
            <a:pPr lvl="4">
              <a:buNone/>
            </a:pPr>
            <a:r>
              <a:rPr lang="de-DE" dirty="0"/>
              <a:t>Äther	Luft</a:t>
            </a:r>
          </a:p>
          <a:p>
            <a:pPr lvl="4">
              <a:buNone/>
            </a:pPr>
            <a:r>
              <a:rPr lang="de-DE" dirty="0"/>
              <a:t>Kopf	Magen	Nieren		Leber/	Hormone</a:t>
            </a:r>
          </a:p>
          <a:p>
            <a:pPr lvl="4">
              <a:buNone/>
            </a:pPr>
            <a:r>
              <a:rPr lang="de-DE" dirty="0"/>
              <a:t>					Milz</a:t>
            </a:r>
          </a:p>
        </p:txBody>
      </p:sp>
      <p:graphicFrame>
        <p:nvGraphicFramePr>
          <p:cNvPr id="56322" name="Object 2"/>
          <p:cNvGraphicFramePr>
            <a:graphicFrameLocks noChangeAspect="1"/>
          </p:cNvGraphicFramePr>
          <p:nvPr/>
        </p:nvGraphicFramePr>
        <p:xfrm>
          <a:off x="4583833" y="2636912"/>
          <a:ext cx="2957513" cy="4064000"/>
        </p:xfrm>
        <a:graphic>
          <a:graphicData uri="http://schemas.openxmlformats.org/presentationml/2006/ole">
            <mc:AlternateContent xmlns:mc="http://schemas.openxmlformats.org/markup-compatibility/2006">
              <mc:Choice xmlns:v="urn:schemas-microsoft-com:vml" Requires="v">
                <p:oleObj spid="_x0000_s1031" name="Acrobat Document" r:id="rId3" imgW="5829300" imgH="8010525" progId="AcroExch.Document.11">
                  <p:embed/>
                </p:oleObj>
              </mc:Choice>
              <mc:Fallback>
                <p:oleObj name="Acrobat Document" r:id="rId3" imgW="5829300" imgH="8010525" progId="AcroExch.Document.11">
                  <p:embed/>
                  <p:pic>
                    <p:nvPicPr>
                      <p:cNvPr id="563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3" y="2636912"/>
                        <a:ext cx="2957513"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feld 4"/>
          <p:cNvSpPr txBox="1"/>
          <p:nvPr/>
        </p:nvSpPr>
        <p:spPr>
          <a:xfrm>
            <a:off x="2207568" y="1340768"/>
            <a:ext cx="8064896" cy="369332"/>
          </a:xfrm>
          <a:prstGeom prst="rect">
            <a:avLst/>
          </a:prstGeom>
          <a:noFill/>
        </p:spPr>
        <p:txBody>
          <a:bodyPr wrap="square" rtlCol="0">
            <a:spAutoFit/>
          </a:bodyPr>
          <a:lstStyle/>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60648"/>
            <a:ext cx="8229600" cy="1143000"/>
          </a:xfrm>
        </p:spPr>
        <p:txBody>
          <a:bodyPr>
            <a:normAutofit fontScale="90000"/>
          </a:bodyPr>
          <a:lstStyle/>
          <a:p>
            <a:r>
              <a:rPr lang="de-DE" b="1" dirty="0"/>
              <a:t>1. Zehen - Luftbereich</a:t>
            </a:r>
            <a:br>
              <a:rPr lang="de-DE" dirty="0"/>
            </a:br>
            <a:endParaRPr lang="de-DE" dirty="0"/>
          </a:p>
        </p:txBody>
      </p:sp>
      <p:sp>
        <p:nvSpPr>
          <p:cNvPr id="3" name="Inhaltsplatzhalter 2"/>
          <p:cNvSpPr>
            <a:spLocks noGrp="1"/>
          </p:cNvSpPr>
          <p:nvPr>
            <p:ph idx="1"/>
          </p:nvPr>
        </p:nvSpPr>
        <p:spPr/>
        <p:txBody>
          <a:bodyPr>
            <a:normAutofit/>
          </a:bodyPr>
          <a:lstStyle/>
          <a:p>
            <a:r>
              <a:rPr lang="de-DE" dirty="0">
                <a:latin typeface="Arial" pitchFamily="34" charset="0"/>
                <a:cs typeface="Arial" pitchFamily="34" charset="0"/>
              </a:rPr>
              <a:t>Jede Zehe zeigt, wie sich der Kopf zu jedem einzelnen der Elemente verhält, das heißt, wie er zu Sexualität, </a:t>
            </a:r>
          </a:p>
          <a:p>
            <a:r>
              <a:rPr lang="de-DE" dirty="0">
                <a:latin typeface="Arial" pitchFamily="34" charset="0"/>
                <a:cs typeface="Arial" pitchFamily="34" charset="0"/>
              </a:rPr>
              <a:t>zu Gefühlen usw. steht. </a:t>
            </a:r>
          </a:p>
          <a:p>
            <a:r>
              <a:rPr lang="de-DE" dirty="0">
                <a:latin typeface="Arial" pitchFamily="34" charset="0"/>
                <a:cs typeface="Arial" pitchFamily="34" charset="0"/>
              </a:rPr>
              <a:t>Der Kopf ist unser einziges Instrument zur Überwachung und nicht um Erfahrungen zu machen.</a:t>
            </a:r>
          </a:p>
          <a:p>
            <a:r>
              <a:rPr lang="de-DE" dirty="0">
                <a:latin typeface="Arial" pitchFamily="34" charset="0"/>
                <a:cs typeface="Arial" pitchFamily="34" charset="0"/>
              </a:rPr>
              <a:t>Jeder Zeh steht mit dem Zustand der Elemente in Verbindung. Bei einer außergewöhnlichen Zehe können wir etwas ungewöhnlic</a:t>
            </a:r>
            <a:r>
              <a:rPr lang="de-DE" dirty="0"/>
              <a:t>hes </a:t>
            </a:r>
            <a:r>
              <a:rPr lang="de-DE" dirty="0">
                <a:latin typeface="Arial" pitchFamily="34" charset="0"/>
                <a:cs typeface="Arial" pitchFamily="34" charset="0"/>
              </a:rPr>
              <a:t>in dem ihr zugeordneten Element erwarten</a:t>
            </a:r>
          </a:p>
          <a:p>
            <a:endParaRPr lang="de-D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rgbClr val="0070C0"/>
                </a:solidFill>
              </a:rPr>
              <a:t>2. Zeh – Feuer = ich tue –Tat</a:t>
            </a:r>
            <a:br>
              <a:rPr lang="de-DE" b="1" dirty="0">
                <a:solidFill>
                  <a:srgbClr val="0070C0"/>
                </a:solidFill>
              </a:rPr>
            </a:br>
            <a:r>
              <a:rPr lang="de-DE" b="1" dirty="0">
                <a:solidFill>
                  <a:srgbClr val="0070C0"/>
                </a:solidFill>
              </a:rPr>
              <a:t>Organ - Magen</a:t>
            </a:r>
          </a:p>
        </p:txBody>
      </p:sp>
      <p:sp>
        <p:nvSpPr>
          <p:cNvPr id="3" name="Inhaltsplatzhalter 2"/>
          <p:cNvSpPr>
            <a:spLocks noGrp="1"/>
          </p:cNvSpPr>
          <p:nvPr>
            <p:ph idx="1"/>
          </p:nvPr>
        </p:nvSpPr>
        <p:spPr/>
        <p:txBody>
          <a:bodyPr>
            <a:normAutofit/>
          </a:bodyPr>
          <a:lstStyle/>
          <a:p>
            <a:r>
              <a:rPr lang="de-DE" dirty="0"/>
              <a:t>Ist mit folgenden Fähigkeiten verbunden:</a:t>
            </a:r>
          </a:p>
          <a:p>
            <a:r>
              <a:rPr lang="de-DE" dirty="0"/>
              <a:t>Kommunikation</a:t>
            </a:r>
          </a:p>
          <a:p>
            <a:r>
              <a:rPr lang="de-DE" dirty="0"/>
              <a:t>Sehen</a:t>
            </a:r>
          </a:p>
          <a:p>
            <a:r>
              <a:rPr lang="de-DE" dirty="0"/>
              <a:t>Außersinnliche Wahrnehmungen</a:t>
            </a:r>
          </a:p>
          <a:p>
            <a:r>
              <a:rPr lang="de-DE" dirty="0"/>
              <a:t>Wahrnehmungen anderer</a:t>
            </a:r>
          </a:p>
          <a:p>
            <a:r>
              <a:rPr lang="de-DE" dirty="0"/>
              <a:t>Durchsetzungskraft</a:t>
            </a:r>
          </a:p>
          <a:p>
            <a:r>
              <a:rPr lang="de-DE" dirty="0"/>
              <a:t>Sensibilität oder </a:t>
            </a:r>
            <a:r>
              <a:rPr lang="de-DE" dirty="0" err="1"/>
              <a:t>unsensibilität</a:t>
            </a:r>
            <a:endParaRPr lang="de-DE" dirty="0"/>
          </a:p>
          <a:p>
            <a:r>
              <a:rPr lang="de-DE" dirty="0"/>
              <a:t>Dinge, die sich außerhalb des eigenen Rahmens bewegen</a:t>
            </a:r>
          </a:p>
          <a:p>
            <a:endParaRPr lang="de-D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rgbClr val="0070C0"/>
                </a:solidFill>
              </a:rPr>
              <a:t>3. Zeh – Wasser und Feuer = Gleichgewicht, Organ Niere</a:t>
            </a:r>
          </a:p>
        </p:txBody>
      </p:sp>
      <p:sp>
        <p:nvSpPr>
          <p:cNvPr id="3" name="Inhaltsplatzhalter 2"/>
          <p:cNvSpPr>
            <a:spLocks noGrp="1"/>
          </p:cNvSpPr>
          <p:nvPr>
            <p:ph idx="1"/>
          </p:nvPr>
        </p:nvSpPr>
        <p:spPr/>
        <p:txBody>
          <a:bodyPr/>
          <a:lstStyle/>
          <a:p>
            <a:r>
              <a:rPr lang="de-DE" dirty="0"/>
              <a:t>Vermittler zwischen Ich und du </a:t>
            </a:r>
          </a:p>
          <a:p>
            <a:r>
              <a:rPr lang="de-DE" dirty="0"/>
              <a:t>Sagt etwas über das Gleichgewicht des Betreffenden aus</a:t>
            </a:r>
          </a:p>
          <a:p>
            <a:r>
              <a:rPr lang="de-DE" dirty="0"/>
              <a:t>Lebenskraft</a:t>
            </a:r>
          </a:p>
          <a:p>
            <a:r>
              <a:rPr lang="de-DE" dirty="0"/>
              <a:t>Mut oder Angst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solidFill>
                  <a:srgbClr val="0070C0"/>
                </a:solidFill>
              </a:rPr>
              <a:t>4. Zeh – Wasser = ich fühle – Emotionen, </a:t>
            </a:r>
            <a:br>
              <a:rPr lang="de-DE" sz="3200" b="1" dirty="0">
                <a:solidFill>
                  <a:srgbClr val="0070C0"/>
                </a:solidFill>
              </a:rPr>
            </a:br>
            <a:r>
              <a:rPr lang="de-DE" sz="3200" b="1" dirty="0">
                <a:solidFill>
                  <a:srgbClr val="0070C0"/>
                </a:solidFill>
              </a:rPr>
              <a:t>rechts Organ Leber, links Milz</a:t>
            </a:r>
          </a:p>
        </p:txBody>
      </p:sp>
      <p:sp>
        <p:nvSpPr>
          <p:cNvPr id="3" name="Inhaltsplatzhalter 2"/>
          <p:cNvSpPr>
            <a:spLocks noGrp="1"/>
          </p:cNvSpPr>
          <p:nvPr>
            <p:ph idx="1"/>
          </p:nvPr>
        </p:nvSpPr>
        <p:spPr/>
        <p:txBody>
          <a:bodyPr>
            <a:normAutofit fontScale="77500" lnSpcReduction="20000"/>
          </a:bodyPr>
          <a:lstStyle/>
          <a:p>
            <a:r>
              <a:rPr lang="de-DE" sz="2400" dirty="0"/>
              <a:t>Du-Zehe</a:t>
            </a:r>
          </a:p>
          <a:p>
            <a:r>
              <a:rPr lang="de-DE" sz="2400" dirty="0"/>
              <a:t>Dieser Zeh sagt etwas über die Beziehung zu anderen Mitmenschen aus </a:t>
            </a:r>
          </a:p>
          <a:p>
            <a:r>
              <a:rPr lang="de-DE" sz="2400" dirty="0"/>
              <a:t>Rechts männlich, links weiblich</a:t>
            </a:r>
          </a:p>
          <a:p>
            <a:r>
              <a:rPr lang="de-DE" sz="2400" dirty="0"/>
              <a:t>Folgende Fähigkeiten sind mit ihm verbunden</a:t>
            </a:r>
          </a:p>
          <a:p>
            <a:r>
              <a:rPr lang="de-DE" sz="2400" dirty="0"/>
              <a:t>Hören,</a:t>
            </a:r>
          </a:p>
          <a:p>
            <a:r>
              <a:rPr lang="de-DE" sz="2400" dirty="0"/>
              <a:t>Aufmerksamkeit und innerem Annehmen</a:t>
            </a:r>
          </a:p>
          <a:p>
            <a:r>
              <a:rPr lang="de-DE" sz="2400" dirty="0"/>
              <a:t>Aber auch</a:t>
            </a:r>
          </a:p>
          <a:p>
            <a:r>
              <a:rPr lang="de-DE" sz="2400" dirty="0"/>
              <a:t> Wut</a:t>
            </a:r>
          </a:p>
          <a:p>
            <a:r>
              <a:rPr lang="de-DE" sz="2400" dirty="0"/>
              <a:t>Tadel</a:t>
            </a:r>
          </a:p>
          <a:p>
            <a:r>
              <a:rPr lang="de-DE" sz="2400" dirty="0"/>
              <a:t>Schuld</a:t>
            </a:r>
          </a:p>
          <a:p>
            <a:endParaRPr lang="de-DE" dirty="0"/>
          </a:p>
          <a:p>
            <a:endParaRPr lang="de-DE"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a:solidFill>
                  <a:srgbClr val="0070C0"/>
                </a:solidFill>
              </a:rPr>
              <a:t>5. Zeh Erde – ich bin</a:t>
            </a:r>
            <a:br>
              <a:rPr lang="de-DE" sz="3200" b="1" dirty="0">
                <a:solidFill>
                  <a:srgbClr val="0070C0"/>
                </a:solidFill>
              </a:rPr>
            </a:br>
            <a:r>
              <a:rPr lang="de-DE" sz="3200" b="1" dirty="0">
                <a:solidFill>
                  <a:srgbClr val="0070C0"/>
                </a:solidFill>
              </a:rPr>
              <a:t>Hormone</a:t>
            </a:r>
          </a:p>
        </p:txBody>
      </p:sp>
      <p:sp>
        <p:nvSpPr>
          <p:cNvPr id="3" name="Inhaltsplatzhalter 2"/>
          <p:cNvSpPr>
            <a:spLocks noGrp="1"/>
          </p:cNvSpPr>
          <p:nvPr>
            <p:ph idx="1"/>
          </p:nvPr>
        </p:nvSpPr>
        <p:spPr/>
        <p:txBody>
          <a:bodyPr/>
          <a:lstStyle/>
          <a:p>
            <a:r>
              <a:rPr lang="de-DE" dirty="0"/>
              <a:t>Die Zehe der Bedürfnisse</a:t>
            </a:r>
          </a:p>
          <a:p>
            <a:r>
              <a:rPr lang="de-DE" dirty="0"/>
              <a:t>Familie</a:t>
            </a:r>
          </a:p>
          <a:p>
            <a:r>
              <a:rPr lang="de-DE" dirty="0"/>
              <a:t>Wie denke ich über:</a:t>
            </a:r>
          </a:p>
          <a:p>
            <a:r>
              <a:rPr lang="de-DE" dirty="0"/>
              <a:t>Sicherheit</a:t>
            </a:r>
          </a:p>
          <a:p>
            <a:r>
              <a:rPr lang="de-DE" dirty="0"/>
              <a:t>Sexualität</a:t>
            </a:r>
          </a:p>
          <a:p>
            <a:r>
              <a:rPr lang="de-DE" dirty="0"/>
              <a:t>Wie zeigt sich das Erdelement in der Luft (im Denken)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Übung: Schau Deine Zehen an</a:t>
            </a:r>
          </a:p>
        </p:txBody>
      </p:sp>
      <p:sp>
        <p:nvSpPr>
          <p:cNvPr id="3" name="Inhaltsplatzhalter 2"/>
          <p:cNvSpPr>
            <a:spLocks noGrp="1"/>
          </p:cNvSpPr>
          <p:nvPr>
            <p:ph idx="1"/>
          </p:nvPr>
        </p:nvSpPr>
        <p:spPr/>
        <p:txBody>
          <a:bodyPr>
            <a:normAutofit/>
          </a:bodyPr>
          <a:lstStyle/>
          <a:p>
            <a:r>
              <a:rPr lang="de-DE" dirty="0"/>
              <a:t>Drehe sie – wie lassen sie sich drehen?</a:t>
            </a:r>
          </a:p>
          <a:p>
            <a:r>
              <a:rPr lang="de-DE" dirty="0"/>
              <a:t>Sind sie beweglich oder starr?</a:t>
            </a:r>
          </a:p>
          <a:p>
            <a:r>
              <a:rPr lang="de-DE" dirty="0"/>
              <a:t>Je beweglicher sie sind – je flexibler ist Dein denken</a:t>
            </a:r>
          </a:p>
          <a:p>
            <a:r>
              <a:rPr lang="de-DE" dirty="0"/>
              <a:t>Sind sie gleichmäßig abfallend?</a:t>
            </a:r>
          </a:p>
          <a:p>
            <a:r>
              <a:rPr lang="de-DE" dirty="0"/>
              <a:t>Dann bist Du ein Mensch der sich organisieren kann.</a:t>
            </a:r>
          </a:p>
          <a:p>
            <a:r>
              <a:rPr lang="de-DE" dirty="0"/>
              <a:t>Sind sie gerade?</a:t>
            </a:r>
          </a:p>
          <a:p>
            <a:r>
              <a:rPr lang="de-DE" dirty="0"/>
              <a:t>Gibt es Auffälligkeiten</a:t>
            </a:r>
          </a:p>
          <a:p>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5029" y="274638"/>
            <a:ext cx="9165771" cy="2722314"/>
          </a:xfrm>
        </p:spPr>
        <p:txBody>
          <a:bodyPr>
            <a:normAutofit fontScale="90000"/>
          </a:bodyPr>
          <a:lstStyle/>
          <a:p>
            <a:pPr algn="l"/>
            <a:r>
              <a:rPr lang="de-DE" dirty="0"/>
              <a:t>Nun sind wir schon mitten im „Füße lesen“, denn</a:t>
            </a:r>
            <a:br>
              <a:rPr lang="de-DE" dirty="0"/>
            </a:br>
            <a:br>
              <a:rPr lang="de-DE" dirty="0"/>
            </a:br>
            <a:r>
              <a:rPr lang="de-DE" dirty="0"/>
              <a:t>Alles in dieser polaren Welt ist aufgeteilt in</a:t>
            </a:r>
            <a:br>
              <a:rPr lang="de-DE" dirty="0"/>
            </a:br>
            <a:endParaRPr lang="de-DE" dirty="0"/>
          </a:p>
        </p:txBody>
      </p:sp>
      <p:pic>
        <p:nvPicPr>
          <p:cNvPr id="3075" name="Picture 3" descr="C:\Dokumente und Einstellungen\FSC\Eigene Dateien\Eigene Bilder\Bild\Bild 009.jpg"/>
          <p:cNvPicPr>
            <a:picLocks noGrp="1" noChangeAspect="1" noChangeArrowheads="1"/>
          </p:cNvPicPr>
          <p:nvPr>
            <p:ph idx="1"/>
          </p:nvPr>
        </p:nvPicPr>
        <p:blipFill>
          <a:blip r:embed="rId2" cstate="print"/>
          <a:srcRect/>
          <a:stretch>
            <a:fillRect/>
          </a:stretch>
        </p:blipFill>
        <p:spPr bwMode="auto">
          <a:xfrm>
            <a:off x="3575923" y="2430218"/>
            <a:ext cx="3816000" cy="381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D9F6C2F4-D678-4737-AB93-FE1C4B7632D4}"/>
              </a:ext>
            </a:extLst>
          </p:cNvPr>
          <p:cNvSpPr>
            <a:spLocks noGrp="1"/>
          </p:cNvSpPr>
          <p:nvPr>
            <p:ph type="title"/>
          </p:nvPr>
        </p:nvSpPr>
        <p:spPr/>
        <p:txBody>
          <a:bodyPr/>
          <a:lstStyle/>
          <a:p>
            <a:r>
              <a:rPr lang="de-DE" dirty="0"/>
              <a:t>Das männliche und weibliche Prinzip</a:t>
            </a:r>
          </a:p>
        </p:txBody>
      </p:sp>
      <p:sp>
        <p:nvSpPr>
          <p:cNvPr id="15" name="Inhaltsplatzhalter 14">
            <a:extLst>
              <a:ext uri="{FF2B5EF4-FFF2-40B4-BE49-F238E27FC236}">
                <a16:creationId xmlns:a16="http://schemas.microsoft.com/office/drawing/2014/main" id="{2F9684CE-2CDB-4E0B-9E22-7823BBA851C5}"/>
              </a:ext>
            </a:extLst>
          </p:cNvPr>
          <p:cNvSpPr>
            <a:spLocks noGrp="1"/>
          </p:cNvSpPr>
          <p:nvPr>
            <p:ph sz="half" idx="1"/>
          </p:nvPr>
        </p:nvSpPr>
        <p:spPr/>
        <p:txBody>
          <a:bodyPr/>
          <a:lstStyle/>
          <a:p>
            <a:r>
              <a:rPr lang="de-DE" dirty="0"/>
              <a:t>Außenwelt</a:t>
            </a:r>
          </a:p>
          <a:p>
            <a:r>
              <a:rPr lang="de-DE" dirty="0"/>
              <a:t>Gegenwart</a:t>
            </a:r>
          </a:p>
          <a:p>
            <a:r>
              <a:rPr lang="de-DE" dirty="0"/>
              <a:t>Das Greifbare</a:t>
            </a:r>
          </a:p>
          <a:p>
            <a:endParaRPr lang="de-DE" dirty="0"/>
          </a:p>
        </p:txBody>
      </p:sp>
      <p:sp>
        <p:nvSpPr>
          <p:cNvPr id="16" name="Inhaltsplatzhalter 15">
            <a:extLst>
              <a:ext uri="{FF2B5EF4-FFF2-40B4-BE49-F238E27FC236}">
                <a16:creationId xmlns:a16="http://schemas.microsoft.com/office/drawing/2014/main" id="{DB2E8FF8-2D4F-4EC2-962A-A566E6ABAF96}"/>
              </a:ext>
            </a:extLst>
          </p:cNvPr>
          <p:cNvSpPr>
            <a:spLocks noGrp="1"/>
          </p:cNvSpPr>
          <p:nvPr>
            <p:ph sz="half" idx="2"/>
          </p:nvPr>
        </p:nvSpPr>
        <p:spPr/>
        <p:txBody>
          <a:bodyPr/>
          <a:lstStyle/>
          <a:p>
            <a:pPr algn="r"/>
            <a:r>
              <a:rPr lang="de-DE" dirty="0" err="1"/>
              <a:t>Innnenwelt</a:t>
            </a:r>
            <a:endParaRPr lang="de-DE" dirty="0"/>
          </a:p>
          <a:p>
            <a:pPr marL="0" indent="0" algn="r">
              <a:buNone/>
            </a:pPr>
            <a:r>
              <a:rPr lang="de-DE" dirty="0"/>
              <a:t>Vergangenheit</a:t>
            </a:r>
          </a:p>
          <a:p>
            <a:pPr algn="r"/>
            <a:r>
              <a:rPr lang="de-DE" dirty="0"/>
              <a:t>Möglichkeit</a:t>
            </a:r>
          </a:p>
          <a:p>
            <a:pPr algn="r"/>
            <a:endParaRPr lang="de-DE" dirty="0"/>
          </a:p>
        </p:txBody>
      </p:sp>
      <p:pic>
        <p:nvPicPr>
          <p:cNvPr id="20" name="Grafik 19">
            <a:extLst>
              <a:ext uri="{FF2B5EF4-FFF2-40B4-BE49-F238E27FC236}">
                <a16:creationId xmlns:a16="http://schemas.microsoft.com/office/drawing/2014/main" id="{85FC6618-A830-42E0-8DA5-E8EC8DBA6B2B}"/>
              </a:ext>
            </a:extLst>
          </p:cNvPr>
          <p:cNvPicPr>
            <a:picLocks noChangeAspect="1"/>
          </p:cNvPicPr>
          <p:nvPr/>
        </p:nvPicPr>
        <p:blipFill rotWithShape="1">
          <a:blip r:embed="rId2"/>
          <a:srcRect t="10204" b="33208"/>
          <a:stretch/>
        </p:blipFill>
        <p:spPr>
          <a:xfrm>
            <a:off x="2592412" y="1743788"/>
            <a:ext cx="4995116" cy="38807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6F04B-3AB7-463D-A09D-B6C4E8A74162}"/>
              </a:ext>
            </a:extLst>
          </p:cNvPr>
          <p:cNvSpPr>
            <a:spLocks noGrp="1"/>
          </p:cNvSpPr>
          <p:nvPr>
            <p:ph type="title"/>
          </p:nvPr>
        </p:nvSpPr>
        <p:spPr/>
        <p:txBody>
          <a:bodyPr/>
          <a:lstStyle/>
          <a:p>
            <a:r>
              <a:rPr lang="de-DE" dirty="0"/>
              <a:t>Was kann ich tun, um..</a:t>
            </a:r>
          </a:p>
        </p:txBody>
      </p:sp>
      <p:sp>
        <p:nvSpPr>
          <p:cNvPr id="4" name="Inhaltsplatzhalter 3">
            <a:extLst>
              <a:ext uri="{FF2B5EF4-FFF2-40B4-BE49-F238E27FC236}">
                <a16:creationId xmlns:a16="http://schemas.microsoft.com/office/drawing/2014/main" id="{F5731EC2-E0CC-4466-9888-CFE457C85595}"/>
              </a:ext>
            </a:extLst>
          </p:cNvPr>
          <p:cNvSpPr>
            <a:spLocks noGrp="1"/>
          </p:cNvSpPr>
          <p:nvPr>
            <p:ph sz="half" idx="1"/>
          </p:nvPr>
        </p:nvSpPr>
        <p:spPr>
          <a:xfrm>
            <a:off x="1981200" y="1600201"/>
            <a:ext cx="4038600" cy="3052936"/>
          </a:xfrm>
        </p:spPr>
        <p:txBody>
          <a:bodyPr>
            <a:normAutofit fontScale="92500" lnSpcReduction="20000"/>
          </a:bodyPr>
          <a:lstStyle/>
          <a:p>
            <a:r>
              <a:rPr lang="de-DE" sz="2000" dirty="0"/>
              <a:t>Männliche Energie zu stärken?</a:t>
            </a:r>
          </a:p>
          <a:p>
            <a:r>
              <a:rPr lang="de-DE" sz="2000" dirty="0"/>
              <a:t>Sonne baden</a:t>
            </a:r>
          </a:p>
          <a:p>
            <a:r>
              <a:rPr lang="de-DE" sz="2000" dirty="0"/>
              <a:t>Boxen</a:t>
            </a:r>
          </a:p>
          <a:p>
            <a:r>
              <a:rPr lang="de-DE" sz="2000" dirty="0"/>
              <a:t>Aktivitäten allgemein</a:t>
            </a:r>
          </a:p>
          <a:p>
            <a:r>
              <a:rPr lang="de-DE" sz="2000" dirty="0"/>
              <a:t>Ziel anvisieren (Yoga Bogenschütze)</a:t>
            </a:r>
          </a:p>
          <a:p>
            <a:r>
              <a:rPr lang="de-DE" sz="2000" dirty="0"/>
              <a:t>Täglich etwas geben, ohne etwas dafür zu erwarten (Zeit, Geld)</a:t>
            </a:r>
          </a:p>
        </p:txBody>
      </p:sp>
      <p:sp>
        <p:nvSpPr>
          <p:cNvPr id="5" name="Inhaltsplatzhalter 4">
            <a:extLst>
              <a:ext uri="{FF2B5EF4-FFF2-40B4-BE49-F238E27FC236}">
                <a16:creationId xmlns:a16="http://schemas.microsoft.com/office/drawing/2014/main" id="{111C4206-408F-4415-B6F8-558EEE97D6D7}"/>
              </a:ext>
            </a:extLst>
          </p:cNvPr>
          <p:cNvSpPr>
            <a:spLocks noGrp="1"/>
          </p:cNvSpPr>
          <p:nvPr>
            <p:ph sz="half" idx="2"/>
          </p:nvPr>
        </p:nvSpPr>
        <p:spPr>
          <a:xfrm>
            <a:off x="6172200" y="1600201"/>
            <a:ext cx="4038600" cy="3052936"/>
          </a:xfrm>
        </p:spPr>
        <p:txBody>
          <a:bodyPr>
            <a:normAutofit fontScale="92500" lnSpcReduction="20000"/>
          </a:bodyPr>
          <a:lstStyle/>
          <a:p>
            <a:r>
              <a:rPr lang="de-DE" sz="2000" dirty="0"/>
              <a:t>Weibliche Energie zu stärken?</a:t>
            </a:r>
          </a:p>
          <a:p>
            <a:r>
              <a:rPr lang="de-DE" sz="2000" dirty="0"/>
              <a:t>Mond baden</a:t>
            </a:r>
          </a:p>
          <a:p>
            <a:r>
              <a:rPr lang="de-DE" sz="2000" dirty="0"/>
              <a:t>Betten schütteln,</a:t>
            </a:r>
          </a:p>
          <a:p>
            <a:r>
              <a:rPr lang="de-DE" sz="2000" dirty="0"/>
              <a:t>„nichts tun“ – entspannen</a:t>
            </a:r>
          </a:p>
          <a:p>
            <a:r>
              <a:rPr lang="de-DE" sz="2000" dirty="0"/>
              <a:t>Auf Intuition hören</a:t>
            </a:r>
          </a:p>
          <a:p>
            <a:r>
              <a:rPr lang="de-DE" sz="2000" dirty="0"/>
              <a:t>Entspannungsmusik/Meditation</a:t>
            </a:r>
          </a:p>
          <a:p>
            <a:r>
              <a:rPr lang="de-DE" sz="2000" dirty="0"/>
              <a:t>Täglich etwas annehmen, dass von außen kommt</a:t>
            </a:r>
          </a:p>
        </p:txBody>
      </p:sp>
      <p:sp>
        <p:nvSpPr>
          <p:cNvPr id="7" name="Textfeld 6">
            <a:extLst>
              <a:ext uri="{FF2B5EF4-FFF2-40B4-BE49-F238E27FC236}">
                <a16:creationId xmlns:a16="http://schemas.microsoft.com/office/drawing/2014/main" id="{F0D4578F-33FF-4348-B4A3-27B68D0BEC31}"/>
              </a:ext>
            </a:extLst>
          </p:cNvPr>
          <p:cNvSpPr txBox="1"/>
          <p:nvPr/>
        </p:nvSpPr>
        <p:spPr>
          <a:xfrm>
            <a:off x="2999656" y="5157192"/>
            <a:ext cx="6912768" cy="923330"/>
          </a:xfrm>
          <a:prstGeom prst="rect">
            <a:avLst/>
          </a:prstGeom>
          <a:noFill/>
        </p:spPr>
        <p:txBody>
          <a:bodyPr wrap="square" rtlCol="0">
            <a:spAutoFit/>
          </a:bodyPr>
          <a:lstStyle/>
          <a:p>
            <a:pPr algn="ctr"/>
            <a:r>
              <a:rPr lang="de-DE" b="1" dirty="0">
                <a:solidFill>
                  <a:srgbClr val="0070C0"/>
                </a:solidFill>
              </a:rPr>
              <a:t>Männlich/weibliche Energien ausbalancieren</a:t>
            </a:r>
          </a:p>
          <a:p>
            <a:pPr algn="ctr"/>
            <a:r>
              <a:rPr lang="de-DE" b="1" dirty="0">
                <a:solidFill>
                  <a:srgbClr val="0070C0"/>
                </a:solidFill>
              </a:rPr>
              <a:t>Liegende Acht malen</a:t>
            </a:r>
          </a:p>
          <a:p>
            <a:pPr algn="ctr"/>
            <a:r>
              <a:rPr lang="de-DE" b="1" dirty="0">
                <a:solidFill>
                  <a:srgbClr val="0070C0"/>
                </a:solidFill>
              </a:rPr>
              <a:t>Täglich geben und nehmen </a:t>
            </a:r>
          </a:p>
        </p:txBody>
      </p:sp>
    </p:spTree>
    <p:extLst>
      <p:ext uri="{BB962C8B-B14F-4D97-AF65-F5344CB8AC3E}">
        <p14:creationId xmlns:p14="http://schemas.microsoft.com/office/powerpoint/2010/main" val="11586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additive="base">
                                        <p:cTn id="5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additive="base">
                                        <p:cTn id="5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 calcmode="lin" valueType="num">
                                      <p:cBhvr additive="base">
                                        <p:cTn id="6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 calcmode="lin" valueType="num">
                                      <p:cBhvr additive="base">
                                        <p:cTn id="7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anim calcmode="lin" valueType="num">
                                      <p:cBhvr additive="base">
                                        <p:cTn id="7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2378</Words>
  <Application>Microsoft Office PowerPoint</Application>
  <PresentationFormat>Breitbild</PresentationFormat>
  <Paragraphs>471</Paragraphs>
  <Slides>68</Slides>
  <Notes>2</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68</vt:i4>
      </vt:variant>
    </vt:vector>
  </HeadingPairs>
  <TitlesOfParts>
    <vt:vector size="74" baseType="lpstr">
      <vt:lpstr>Arial</vt:lpstr>
      <vt:lpstr>Calibri</vt:lpstr>
      <vt:lpstr>Trebuchet MS</vt:lpstr>
      <vt:lpstr>Wingdings 3</vt:lpstr>
      <vt:lpstr>Facette</vt:lpstr>
      <vt:lpstr>Acrobat Document</vt:lpstr>
      <vt:lpstr>Füße als Spiegel der Seele I</vt:lpstr>
      <vt:lpstr>PowerPoint-Präsentation</vt:lpstr>
      <vt:lpstr>Füße lesen….</vt:lpstr>
      <vt:lpstr>Sich selbst besser „ver“stehen“ lernen</vt:lpstr>
      <vt:lpstr>PowerPoint-Präsentation</vt:lpstr>
      <vt:lpstr>Noch eine Übung</vt:lpstr>
      <vt:lpstr>Nun sind wir schon mitten im „Füße lesen“, denn  Alles in dieser polaren Welt ist aufgeteilt in </vt:lpstr>
      <vt:lpstr>Das männliche und weibliche Prinzip</vt:lpstr>
      <vt:lpstr>Was kann ich tun, um..</vt:lpstr>
      <vt:lpstr>PowerPoint-Präsentation</vt:lpstr>
      <vt:lpstr>Bildhafte Darstellung des Menschen in den Füßen</vt:lpstr>
      <vt:lpstr>Füße „lesen“ geht ganz leicht durch:</vt:lpstr>
      <vt:lpstr>Die Elemente im Fuß</vt:lpstr>
      <vt:lpstr>1. Zehenbereich</vt:lpstr>
      <vt:lpstr>2. Ballenbereich</vt:lpstr>
      <vt:lpstr>3. Fußgewölbe</vt:lpstr>
      <vt:lpstr>4. Ferse</vt:lpstr>
      <vt:lpstr>Füße lesen mit:</vt:lpstr>
      <vt:lpstr>Praktische Übung</vt:lpstr>
      <vt:lpstr>Wer hat den vollkommenen Fuß gefunden?</vt:lpstr>
      <vt:lpstr>Der Mensch und die Elemente:</vt:lpstr>
      <vt:lpstr>PowerPoint-Präsentation</vt:lpstr>
      <vt:lpstr>4. Ferse – Bereich Erde</vt:lpstr>
      <vt:lpstr>PowerPoint-Präsentation</vt:lpstr>
      <vt:lpstr>PowerPoint-Präsentation</vt:lpstr>
      <vt:lpstr> 3. Fußgewölbe Wasserbereich =  Gefühlswelt, Unterbewusstsein, Bauchgehirn </vt:lpstr>
      <vt:lpstr>PowerPoint-Präsentation</vt:lpstr>
      <vt:lpstr>PowerPoint-Präsentation</vt:lpstr>
      <vt:lpstr>PowerPoint-Präsentation</vt:lpstr>
      <vt:lpstr>  2. Fußballen = Feuerbereich    </vt:lpstr>
      <vt:lpstr>PowerPoint-Präsentation</vt:lpstr>
      <vt:lpstr>Fußballen</vt:lpstr>
      <vt:lpstr>PowerPoint-Präsentation</vt:lpstr>
      <vt:lpstr>Die Prägung des Menschen durch die Elemente</vt:lpstr>
      <vt:lpstr>Erde:</vt:lpstr>
      <vt:lpstr>Ein gutes und harmonisches  Erdelement steht für:</vt:lpstr>
      <vt:lpstr>Zuviel „Erde“ bedeutet:</vt:lpstr>
      <vt:lpstr>Zu wenig Erde bedeutet:</vt:lpstr>
      <vt:lpstr>PowerPoint-Präsentation</vt:lpstr>
      <vt:lpstr>Element Wasser</vt:lpstr>
      <vt:lpstr>Menschen mit einem starken Wasserelement </vt:lpstr>
      <vt:lpstr>Zuviel „Wasser“</vt:lpstr>
      <vt:lpstr>Menschen mit einem schwachen Wasserelement</vt:lpstr>
      <vt:lpstr>Element Feuer</vt:lpstr>
      <vt:lpstr>Menschen mit viel „Feuer</vt:lpstr>
      <vt:lpstr>Zuviel Feuer</vt:lpstr>
      <vt:lpstr>Zu wenig Feuer</vt:lpstr>
      <vt:lpstr>Element Luft</vt:lpstr>
      <vt:lpstr>Schwaches Luftelement</vt:lpstr>
      <vt:lpstr>Übung: Erkenne dein Potential</vt:lpstr>
      <vt:lpstr>Abweichungen</vt:lpstr>
      <vt:lpstr>4. Ferse – Bereich Erde</vt:lpstr>
      <vt:lpstr>PowerPoint-Präsentation</vt:lpstr>
      <vt:lpstr> 3. Fußgewölbe Wasserbereich =  Gefühlswelt, Unterbewusstsein, Bauchgehirn </vt:lpstr>
      <vt:lpstr>PowerPoint-Präsentation</vt:lpstr>
      <vt:lpstr>PowerPoint-Präsentation</vt:lpstr>
      <vt:lpstr>Plattfuß</vt:lpstr>
      <vt:lpstr>Hohlfuß – die Suche nach der Spiritualität</vt:lpstr>
      <vt:lpstr>  2. Fußballen = Feuerbereich    </vt:lpstr>
      <vt:lpstr>PowerPoint-Präsentation</vt:lpstr>
      <vt:lpstr>Fußballen</vt:lpstr>
      <vt:lpstr>Jeder Zeh hat noch einmal seine eigene Bedeutung, sein eigenes Element</vt:lpstr>
      <vt:lpstr>1. Zehen - Luftbereich </vt:lpstr>
      <vt:lpstr>2. Zeh – Feuer = ich tue –Tat Organ - Magen</vt:lpstr>
      <vt:lpstr>3. Zeh – Wasser und Feuer = Gleichgewicht, Organ Niere</vt:lpstr>
      <vt:lpstr>4. Zeh – Wasser = ich fühle – Emotionen,  rechts Organ Leber, links Milz</vt:lpstr>
      <vt:lpstr>5. Zeh Erde – ich bin Hormone</vt:lpstr>
      <vt:lpstr>Übung: Schau Deine Zehen 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Füße als Spiegel der Seele</dc:title>
  <dc:creator>Pfennig</dc:creator>
  <cp:lastModifiedBy>Pfennig</cp:lastModifiedBy>
  <cp:revision>31</cp:revision>
  <dcterms:created xsi:type="dcterms:W3CDTF">2019-05-27T20:25:37Z</dcterms:created>
  <dcterms:modified xsi:type="dcterms:W3CDTF">2020-07-06T09:42:12Z</dcterms:modified>
</cp:coreProperties>
</file>